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7"/>
  </p:notesMasterIdLst>
  <p:sldIdLst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33.wmf"/><Relationship Id="rId6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7.wmf"/><Relationship Id="rId5" Type="http://schemas.openxmlformats.org/officeDocument/2006/relationships/image" Target="../media/image31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39.wmf"/><Relationship Id="rId6" Type="http://schemas.openxmlformats.org/officeDocument/2006/relationships/image" Target="../media/image41.wmf"/><Relationship Id="rId5" Type="http://schemas.openxmlformats.org/officeDocument/2006/relationships/image" Target="../media/image3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2.wmf"/><Relationship Id="rId7" Type="http://schemas.openxmlformats.org/officeDocument/2006/relationships/image" Target="../media/image46.wmf"/><Relationship Id="rId2" Type="http://schemas.openxmlformats.org/officeDocument/2006/relationships/image" Target="../media/image35.wmf"/><Relationship Id="rId1" Type="http://schemas.openxmlformats.org/officeDocument/2006/relationships/image" Target="../media/image43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2.wmf"/><Relationship Id="rId7" Type="http://schemas.openxmlformats.org/officeDocument/2006/relationships/image" Target="../media/image46.wmf"/><Relationship Id="rId2" Type="http://schemas.openxmlformats.org/officeDocument/2006/relationships/image" Target="../media/image35.wmf"/><Relationship Id="rId1" Type="http://schemas.openxmlformats.org/officeDocument/2006/relationships/image" Target="../media/image4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1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6.wmf"/><Relationship Id="rId1" Type="http://schemas.openxmlformats.org/officeDocument/2006/relationships/image" Target="../media/image54.wmf"/><Relationship Id="rId4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8.wmf"/><Relationship Id="rId2" Type="http://schemas.openxmlformats.org/officeDocument/2006/relationships/image" Target="../media/image60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2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68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7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82.wmf"/><Relationship Id="rId1" Type="http://schemas.openxmlformats.org/officeDocument/2006/relationships/image" Target="../media/image83.wmf"/><Relationship Id="rId6" Type="http://schemas.openxmlformats.org/officeDocument/2006/relationships/image" Target="../media/image58.wmf"/><Relationship Id="rId5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2.wmf"/><Relationship Id="rId1" Type="http://schemas.openxmlformats.org/officeDocument/2006/relationships/image" Target="../media/image84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7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6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5.wmf"/><Relationship Id="rId4" Type="http://schemas.openxmlformats.org/officeDocument/2006/relationships/image" Target="../media/image11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13.wmf"/><Relationship Id="rId1" Type="http://schemas.openxmlformats.org/officeDocument/2006/relationships/image" Target="../media/image105.wmf"/><Relationship Id="rId5" Type="http://schemas.openxmlformats.org/officeDocument/2006/relationships/image" Target="../media/image114.wmf"/><Relationship Id="rId4" Type="http://schemas.openxmlformats.org/officeDocument/2006/relationships/image" Target="../media/image1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1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1.wmf"/><Relationship Id="rId2" Type="http://schemas.openxmlformats.org/officeDocument/2006/relationships/image" Target="../media/image10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2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5.wmf"/><Relationship Id="rId1" Type="http://schemas.openxmlformats.org/officeDocument/2006/relationships/image" Target="../media/image9.wmf"/><Relationship Id="rId6" Type="http://schemas.openxmlformats.org/officeDocument/2006/relationships/image" Target="../media/image23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6.wmf"/><Relationship Id="rId1" Type="http://schemas.openxmlformats.org/officeDocument/2006/relationships/image" Target="../media/image12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EC918-3E5D-48A9-BFD2-4421A254C88B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A56E-14B3-4ABF-AC21-C9F058E2E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9D0320-9C7F-4668-B5C6-5D542FC4822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</p:txBody>
      </p:sp>
    </p:spTree>
    <p:extLst>
      <p:ext uri="{BB962C8B-B14F-4D97-AF65-F5344CB8AC3E}">
        <p14:creationId xmlns:p14="http://schemas.microsoft.com/office/powerpoint/2010/main" val="237766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A89628-ACB4-425E-95E9-C190466F275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79295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93E07B-781E-426E-9C08-A0A48DAD039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</p:txBody>
      </p:sp>
    </p:spTree>
    <p:extLst>
      <p:ext uri="{BB962C8B-B14F-4D97-AF65-F5344CB8AC3E}">
        <p14:creationId xmlns:p14="http://schemas.microsoft.com/office/powerpoint/2010/main" val="3611172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5C9349-D3C1-4B0B-B8A0-70046110F4E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66717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C13BFE-0C20-477D-9B45-D9563850032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6557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02C47B-EE7F-4568-B205-FC28ECAD99C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18701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C2AB38-133A-470E-8A3A-E125183B499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01762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AF7023-3497-40A6-84C6-9F089E915FC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57464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70F1E8-82D7-4390-AA2B-8C2ADD7FE82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93477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B2B595-1E22-4FC4-9924-9397B2C4B739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93360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FB240D-7F64-4FC3-9B91-5D6CC9E5A46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08790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26B7FC-EA16-46E6-A310-586CDCB8621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5766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3D6B7D-4723-46A3-915A-93C69E318C71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12343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B595D-6202-41B9-83DC-F12D1D34F58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92648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0A01A6-282F-4C2D-AA96-B70AA9529B5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21191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006B5A-1539-4367-AA44-F41835097220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615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ADCD81-5052-45F7-A73E-BE631AAA2112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76762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7078E8-3935-4A93-B9AD-D584AFED7C39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40558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D52579-4E5C-42F0-BC0D-8CC585888A4E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384333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9B2CE2-FD82-47A9-B977-869A79F5F483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30133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70C066-251B-4FA5-A1D0-51A3F2A51B7B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225544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BD1F37-CD1C-4447-A2DB-199DB25701CC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9186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471B3B-4186-470B-9AF1-86AB9EC199C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12745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A118DE-5C8B-4EBF-8723-43193C6709D8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03078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340969-97FE-4001-8881-73F6EA7E05FB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347725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12BADC-5CD9-4C3E-958B-9A79E609F1D5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160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C1335-2C78-46CD-ADDA-01BC3483177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75171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1CAEEC-81C9-4DF6-B837-30D77234F94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918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B106D-0A8E-4683-B34A-1407E7B8744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885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9A0CD1-F638-43EC-BB5E-C73C5EDBBFD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97532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65260-D5D9-4C7C-B143-ACB6A04DC2D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09080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6C20AB-7AAB-4EC3-B8FA-29E8F096AD4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Чтобы визуализировать вопрос и ответ на задачу, необходимо щёлкнуть мышкой по пустому месту слайда; для визуализации подсказки нажмите на кнопку столько раз, сколько указано в скобках.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7248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411E-C500-4919-8C03-5AD7B178C59B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396-6212-408D-8A24-15042086CB55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F163-CB17-4560-9F8A-BB93270C599C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93182-621D-4B0C-AE4B-EB1FA6714EFF}" type="datetime1">
              <a:rPr lang="en-US" altLang="ru-RU" smtClean="0"/>
              <a:t>4/16/2023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E6033-B7C2-49AB-8DCC-265410886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15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8E3A-839E-43AB-8427-1F3FF005F229}" type="datetime1">
              <a:rPr lang="en-US" altLang="ru-RU" smtClean="0"/>
              <a:t>4/16/2023</a:t>
            </a:fld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4F1E-860B-4F7A-BF89-A20D74D80A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26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39A1-6E35-4F49-A573-0063D8E7C5A3}" type="datetime1">
              <a:rPr lang="en-US" altLang="ru-RU" smtClean="0"/>
              <a:t>4/16/2023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DB5C8-6034-40C4-B9E4-74EB92597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486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F7BB-A032-430F-9D63-6EC962CE944B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708D-0253-4F60-8367-FEAD33505041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ABE0-A5B6-413F-94B4-3E77F826CD2C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0872-1258-43F8-AD26-AC046900DFE9}" type="datetime1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05A-E783-4238-82D8-280A2368A73F}" type="datetime1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9E90-060B-422F-A1C7-519B9DEBCA98}" type="datetime1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6132-C8D2-4CA0-9FCE-0CCEAAAB8D1C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9FD4-D09E-45A2-9F88-EB4326FA3546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9C81-C943-4CDC-92DF-1A85FAB39A93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Корнеева м.с.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slide" Target="slide2.xml"/><Relationship Id="rId11" Type="http://schemas.openxmlformats.org/officeDocument/2006/relationships/oleObject" Target="../embeddings/oleObject41.bin"/><Relationship Id="rId5" Type="http://schemas.openxmlformats.org/officeDocument/2006/relationships/image" Target="../media/image12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0.wmf"/><Relationship Id="rId5" Type="http://schemas.openxmlformats.org/officeDocument/2006/relationships/image" Target="../media/image3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31.wmf"/><Relationship Id="rId18" Type="http://schemas.openxmlformats.org/officeDocument/2006/relationships/image" Target="../media/image3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36.wmf"/><Relationship Id="rId5" Type="http://schemas.openxmlformats.org/officeDocument/2006/relationships/image" Target="../media/image34.wmf"/><Relationship Id="rId15" Type="http://schemas.openxmlformats.org/officeDocument/2006/relationships/oleObject" Target="../embeddings/oleObject59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32.wmf"/><Relationship Id="rId1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40.wmf"/><Relationship Id="rId5" Type="http://schemas.openxmlformats.org/officeDocument/2006/relationships/image" Target="../media/image39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7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1.wmf"/><Relationship Id="rId5" Type="http://schemas.openxmlformats.org/officeDocument/2006/relationships/image" Target="../media/image43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83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48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31.wmf"/><Relationship Id="rId5" Type="http://schemas.openxmlformats.org/officeDocument/2006/relationships/image" Target="../media/image47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oleObject" Target="../embeddings/oleObject8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0.wmf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88.bin"/><Relationship Id="rId5" Type="http://schemas.openxmlformats.org/officeDocument/2006/relationships/image" Target="../media/image49.wmf"/><Relationship Id="rId10" Type="http://schemas.openxmlformats.org/officeDocument/2006/relationships/image" Target="../media/image51.wmf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9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4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1.xml"/><Relationship Id="rId7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24.xml"/><Relationship Id="rId4" Type="http://schemas.openxmlformats.org/officeDocument/2006/relationships/slide" Target="slide20.xml"/><Relationship Id="rId9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6.wmf"/><Relationship Id="rId12" Type="http://schemas.openxmlformats.org/officeDocument/2006/relationships/slide" Target="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5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6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62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66.wmf"/><Relationship Id="rId5" Type="http://schemas.openxmlformats.org/officeDocument/2006/relationships/image" Target="../media/image64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10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oleObject" Target="../embeddings/oleObject11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0.wmf"/><Relationship Id="rId12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oleObject" Target="../embeddings/oleObject116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71.wmf"/><Relationship Id="rId14" Type="http://schemas.openxmlformats.org/officeDocument/2006/relationships/image" Target="../media/image7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76.wmf"/><Relationship Id="rId14" Type="http://schemas.openxmlformats.org/officeDocument/2006/relationships/image" Target="../media/image7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1.wmf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77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8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oleObject" Target="../embeddings/oleObject130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2.wmf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29.bin"/><Relationship Id="rId5" Type="http://schemas.openxmlformats.org/officeDocument/2006/relationships/image" Target="../media/image83.wmf"/><Relationship Id="rId15" Type="http://schemas.openxmlformats.org/officeDocument/2006/relationships/oleObject" Target="../embeddings/oleObject131.bin"/><Relationship Id="rId10" Type="http://schemas.openxmlformats.org/officeDocument/2006/relationships/image" Target="../media/image79.png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77.wmf"/><Relationship Id="rId1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oleObject" Target="../embeddings/oleObject136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2.wmf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5.bin"/><Relationship Id="rId5" Type="http://schemas.openxmlformats.org/officeDocument/2006/relationships/image" Target="../media/image84.wmf"/><Relationship Id="rId10" Type="http://schemas.openxmlformats.org/officeDocument/2006/relationships/image" Target="../media/image85.wmf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8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oleObject" Target="../embeddings/oleObject141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89.wmf"/><Relationship Id="rId12" Type="http://schemas.openxmlformats.org/officeDocument/2006/relationships/image" Target="../media/image79.png"/><Relationship Id="rId17" Type="http://schemas.openxmlformats.org/officeDocument/2006/relationships/slide" Target="slide2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77.wmf"/><Relationship Id="rId5" Type="http://schemas.openxmlformats.org/officeDocument/2006/relationships/image" Target="../media/image88.wmf"/><Relationship Id="rId15" Type="http://schemas.openxmlformats.org/officeDocument/2006/relationships/oleObject" Target="../embeddings/oleObject142.bin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90.wmf"/><Relationship Id="rId14" Type="http://schemas.openxmlformats.org/officeDocument/2006/relationships/image" Target="../media/image9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4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62.wmf"/><Relationship Id="rId5" Type="http://schemas.openxmlformats.org/officeDocument/2006/relationships/image" Target="../media/image93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4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9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0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4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slide" Target="slide2.xml"/><Relationship Id="rId5" Type="http://schemas.openxmlformats.org/officeDocument/2006/relationships/image" Target="../media/image100.wmf"/><Relationship Id="rId10" Type="http://schemas.openxmlformats.org/officeDocument/2006/relationships/image" Target="../media/image102.wmf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oleObject" Target="../embeddings/oleObject159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58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08.wmf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oleObject" Target="../embeddings/oleObject160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05.wmf"/><Relationship Id="rId14" Type="http://schemas.openxmlformats.org/officeDocument/2006/relationships/image" Target="../media/image10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09.wmf"/><Relationship Id="rId12" Type="http://schemas.openxmlformats.org/officeDocument/2006/relationships/image" Target="../media/image112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2.bin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61.bin"/><Relationship Id="rId9" Type="http://schemas.openxmlformats.org/officeDocument/2006/relationships/image" Target="../media/image11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112.png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13.wmf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6.bin"/><Relationship Id="rId11" Type="http://schemas.openxmlformats.org/officeDocument/2006/relationships/oleObject" Target="../embeddings/oleObject168.bin"/><Relationship Id="rId5" Type="http://schemas.openxmlformats.org/officeDocument/2006/relationships/image" Target="../media/image105.wmf"/><Relationship Id="rId15" Type="http://schemas.openxmlformats.org/officeDocument/2006/relationships/image" Target="../media/image114.wmf"/><Relationship Id="rId10" Type="http://schemas.openxmlformats.org/officeDocument/2006/relationships/image" Target="../media/image110.wmf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67.bin"/><Relationship Id="rId14" Type="http://schemas.openxmlformats.org/officeDocument/2006/relationships/oleObject" Target="../embeddings/oleObject16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4.wmf"/><Relationship Id="rId5" Type="http://schemas.openxmlformats.org/officeDocument/2006/relationships/image" Target="../media/image15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9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99755" y="264637"/>
            <a:ext cx="6152565" cy="904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dirty="0">
                <a:solidFill>
                  <a:srgbClr val="7030A0"/>
                </a:solidFill>
              </a:rPr>
              <a:t>ГИА - </a:t>
            </a:r>
            <a:r>
              <a:rPr lang="ru-RU" altLang="ru-RU" sz="7200" b="1" dirty="0" smtClean="0">
                <a:solidFill>
                  <a:srgbClr val="7030A0"/>
                </a:solidFill>
              </a:rPr>
              <a:t>2023</a:t>
            </a:r>
            <a:endParaRPr lang="ru-RU" altLang="ru-RU" sz="7200" b="1" dirty="0">
              <a:solidFill>
                <a:srgbClr val="7030A0"/>
              </a:solidFill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07355" y="1274447"/>
            <a:ext cx="6144965" cy="12184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00CC"/>
                </a:solidFill>
              </a:rPr>
              <a:t>Открытый банк заданий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00CC"/>
                </a:solidFill>
              </a:rPr>
              <a:t>по математике.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286787" y="2585289"/>
            <a:ext cx="6165533" cy="11310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7030A0"/>
                </a:solidFill>
              </a:rPr>
              <a:t>Задача №</a:t>
            </a:r>
            <a:r>
              <a:rPr lang="ru-RU" altLang="ru-RU" sz="4400" b="1" dirty="0" smtClean="0">
                <a:solidFill>
                  <a:srgbClr val="7030A0"/>
                </a:solidFill>
              </a:rPr>
              <a:t>15</a:t>
            </a:r>
            <a:endParaRPr lang="ru-RU" altLang="ru-RU" sz="4400" b="1" dirty="0">
              <a:solidFill>
                <a:srgbClr val="7030A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гипотенуза равна 10,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один из острых углов равен 60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169845)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7988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19700" y="2565400"/>
          <a:ext cx="28082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4" imgW="965200" imgH="393700" progId="Equation.3">
                  <p:embed/>
                </p:oleObj>
              </mc:Choice>
              <mc:Fallback>
                <p:oleObj name="Формула" r:id="rId4" imgW="965200" imgH="393700" progId="Equation.3">
                  <p:embed/>
                  <p:pic>
                    <p:nvPicPr>
                      <p:cNvPr id="798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65400"/>
                        <a:ext cx="28082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FFCC00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539750" y="60213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255587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 rot="1819457">
            <a:off x="3340100" y="551338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843213" y="537368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11280" name="AutoShape 20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81" name="Rectangle 2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9894" name="Object 22"/>
          <p:cNvGraphicFramePr>
            <a:graphicFrameLocks noChangeAspect="1"/>
          </p:cNvGraphicFramePr>
          <p:nvPr/>
        </p:nvGraphicFramePr>
        <p:xfrm>
          <a:off x="6254750" y="5661025"/>
          <a:ext cx="814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7" imgW="406224" imgH="431613" progId="Equation.3">
                  <p:embed/>
                </p:oleObj>
              </mc:Choice>
              <mc:Fallback>
                <p:oleObj name="Формула" r:id="rId7" imgW="406224" imgH="431613" progId="Equation.3">
                  <p:embed/>
                  <p:pic>
                    <p:nvPicPr>
                      <p:cNvPr id="798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5661025"/>
                        <a:ext cx="8143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9" name="Object 27"/>
          <p:cNvGraphicFramePr>
            <a:graphicFrameLocks noChangeAspect="1"/>
          </p:cNvGraphicFramePr>
          <p:nvPr/>
        </p:nvGraphicFramePr>
        <p:xfrm>
          <a:off x="4487863" y="3500438"/>
          <a:ext cx="23939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Формула" r:id="rId9" imgW="863225" imgH="393529" progId="Equation.3">
                  <p:embed/>
                </p:oleObj>
              </mc:Choice>
              <mc:Fallback>
                <p:oleObj name="Формула" r:id="rId9" imgW="863225" imgH="393529" progId="Equation.3">
                  <p:embed/>
                  <p:pic>
                    <p:nvPicPr>
                      <p:cNvPr id="7989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3500438"/>
                        <a:ext cx="23939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8375650" y="3644900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АС</a:t>
            </a:r>
          </a:p>
        </p:txBody>
      </p:sp>
      <p:sp>
        <p:nvSpPr>
          <p:cNvPr id="79901" name="AutoShape 29"/>
          <p:cNvSpPr>
            <a:spLocks noChangeArrowheads="1"/>
          </p:cNvSpPr>
          <p:nvPr/>
        </p:nvSpPr>
        <p:spPr bwMode="auto">
          <a:xfrm>
            <a:off x="7224713" y="3932238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79903" name="Object 31"/>
          <p:cNvGraphicFramePr>
            <a:graphicFrameLocks noChangeAspect="1"/>
          </p:cNvGraphicFramePr>
          <p:nvPr/>
        </p:nvGraphicFramePr>
        <p:xfrm>
          <a:off x="4468813" y="4510088"/>
          <a:ext cx="24288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11" imgW="875920" imgH="393529" progId="Equation.3">
                  <p:embed/>
                </p:oleObj>
              </mc:Choice>
              <mc:Fallback>
                <p:oleObj name="Формула" r:id="rId11" imgW="875920" imgH="393529" progId="Equation.3">
                  <p:embed/>
                  <p:pic>
                    <p:nvPicPr>
                      <p:cNvPr id="7990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4510088"/>
                        <a:ext cx="242887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374063" y="4654550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ВС</a:t>
            </a:r>
          </a:p>
        </p:txBody>
      </p:sp>
      <p:sp>
        <p:nvSpPr>
          <p:cNvPr id="79905" name="AutoShape 33"/>
          <p:cNvSpPr>
            <a:spLocks noChangeArrowheads="1"/>
          </p:cNvSpPr>
          <p:nvPr/>
        </p:nvSpPr>
        <p:spPr bwMode="auto">
          <a:xfrm>
            <a:off x="7223125" y="4941888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62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9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76"/>
                  </p:tgtEl>
                </p:cond>
              </p:nextCondLst>
            </p:seq>
          </p:childTnLst>
        </p:cTn>
      </p:par>
    </p:tnLst>
    <p:bldLst>
      <p:bldP spid="79875" grpId="0" animBg="1"/>
      <p:bldP spid="79888" grpId="0"/>
      <p:bldP spid="79900" grpId="0"/>
      <p:bldP spid="799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Сторона равностороннего треугольника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равна 10. Найдите его площадь.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169847)</a:t>
            </a:r>
            <a:endParaRPr lang="ru-RU" altLang="ru-RU" sz="2400" dirty="0"/>
          </a:p>
        </p:txBody>
      </p:sp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979613" y="1844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2294" name="Text Box 18"/>
          <p:cNvSpPr txBox="1">
            <a:spLocks noChangeArrowheads="1"/>
          </p:cNvSpPr>
          <p:nvPr/>
        </p:nvSpPr>
        <p:spPr bwMode="auto">
          <a:xfrm>
            <a:off x="3995738" y="53006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2295" name="Object 20"/>
          <p:cNvGraphicFramePr>
            <a:graphicFrameLocks noGrp="1" noChangeAspect="1"/>
          </p:cNvGraphicFramePr>
          <p:nvPr>
            <p:ph sz="half" idx="1"/>
          </p:nvPr>
        </p:nvGraphicFramePr>
        <p:xfrm>
          <a:off x="755650" y="5876925"/>
          <a:ext cx="2736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Формула" r:id="rId4" imgW="977476" imgH="177723" progId="Equation.3">
                  <p:embed/>
                </p:oleObj>
              </mc:Choice>
              <mc:Fallback>
                <p:oleObj name="Формула" r:id="rId4" imgW="977476" imgH="177723" progId="Equation.3">
                  <p:embed/>
                  <p:pic>
                    <p:nvPicPr>
                      <p:cNvPr id="1229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876925"/>
                        <a:ext cx="2736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59338" y="4913313"/>
          <a:ext cx="36004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Формула" r:id="rId6" imgW="1244600" imgH="241300" progId="Equation.3">
                  <p:embed/>
                </p:oleObj>
              </mc:Choice>
              <mc:Fallback>
                <p:oleObj name="Формула" r:id="rId6" imgW="1244600" imgH="241300" progId="Equation.3">
                  <p:embed/>
                  <p:pic>
                    <p:nvPicPr>
                      <p:cNvPr id="412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913313"/>
                        <a:ext cx="36004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5508625" y="3860800"/>
          <a:ext cx="21129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8" imgW="761669" imgH="393529" progId="Equation.3">
                  <p:embed/>
                </p:oleObj>
              </mc:Choice>
              <mc:Fallback>
                <p:oleObj name="Формула" r:id="rId8" imgW="761669" imgH="393529" progId="Equation.3">
                  <p:embed/>
                  <p:pic>
                    <p:nvPicPr>
                      <p:cNvPr id="4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860800"/>
                        <a:ext cx="21129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43"/>
          <p:cNvGraphicFramePr>
            <a:graphicFrameLocks noChangeAspect="1"/>
          </p:cNvGraphicFramePr>
          <p:nvPr/>
        </p:nvGraphicFramePr>
        <p:xfrm>
          <a:off x="5003800" y="2636838"/>
          <a:ext cx="32480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Формула" r:id="rId10" imgW="1002865" imgH="393529" progId="Equation.3">
                  <p:embed/>
                </p:oleObj>
              </mc:Choice>
              <mc:Fallback>
                <p:oleObj name="Формула" r:id="rId10" imgW="1002865" imgH="393529" progId="Equation.3">
                  <p:embed/>
                  <p:pic>
                    <p:nvPicPr>
                      <p:cNvPr id="413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636838"/>
                        <a:ext cx="32480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49"/>
          <p:cNvSpPr txBox="1">
            <a:spLocks noChangeArrowheads="1"/>
          </p:cNvSpPr>
          <p:nvPr/>
        </p:nvSpPr>
        <p:spPr bwMode="auto">
          <a:xfrm>
            <a:off x="755650" y="35004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468313" y="2349500"/>
            <a:ext cx="3527425" cy="30241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301" name="AutoShape 52"/>
          <p:cNvSpPr>
            <a:spLocks noChangeArrowheads="1"/>
          </p:cNvSpPr>
          <p:nvPr/>
        </p:nvSpPr>
        <p:spPr bwMode="auto">
          <a:xfrm>
            <a:off x="468313" y="2322513"/>
            <a:ext cx="3527425" cy="3051175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12303" name="Rectangle 54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1763713" y="39338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4152" name="Freeform 56"/>
          <p:cNvSpPr>
            <a:spLocks/>
          </p:cNvSpPr>
          <p:nvPr/>
        </p:nvSpPr>
        <p:spPr bwMode="auto">
          <a:xfrm>
            <a:off x="2222500" y="2336800"/>
            <a:ext cx="1588" cy="3035300"/>
          </a:xfrm>
          <a:custGeom>
            <a:avLst/>
            <a:gdLst>
              <a:gd name="T0" fmla="*/ 0 w 1"/>
              <a:gd name="T1" fmla="*/ 0 h 1912"/>
              <a:gd name="T2" fmla="*/ 0 w 1"/>
              <a:gd name="T3" fmla="*/ 2147483647 h 19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912">
                <a:moveTo>
                  <a:pt x="0" y="0"/>
                </a:moveTo>
                <a:lnTo>
                  <a:pt x="0" y="191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1979613" y="5373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2235200" y="5003800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159" name="Object 6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4888" y="5805488"/>
          <a:ext cx="11525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Формула" r:id="rId12" imgW="381000" imgH="228600" progId="Equation.3">
                  <p:embed/>
                </p:oleObj>
              </mc:Choice>
              <mc:Fallback>
                <p:oleObj name="Формула" r:id="rId12" imgW="381000" imgH="228600" progId="Equation.3">
                  <p:embed/>
                  <p:pic>
                    <p:nvPicPr>
                      <p:cNvPr id="415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805488"/>
                        <a:ext cx="11525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353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47 -0.13657 " pathEditMode="relative" ptsTypes="AA">
                                      <p:cBhvr>
                                        <p:cTn id="37" dur="2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</p:childTnLst>
        </p:cTn>
      </p:par>
    </p:tnLst>
    <p:bldLst>
      <p:bldP spid="4099" grpId="0" animBg="1"/>
      <p:bldP spid="4151" grpId="0"/>
      <p:bldP spid="4151" grpId="1"/>
      <p:bldP spid="41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Периметр равностороннего треугольника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30. Найдите его площадь. 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169848)</a:t>
            </a:r>
            <a:endParaRPr lang="ru-RU" altLang="ru-RU" sz="24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79613" y="1844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95738" y="53006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3319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16013" y="5759450"/>
          <a:ext cx="21605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Формула" r:id="rId4" imgW="634725" imgH="228501" progId="Equation.3">
                  <p:embed/>
                </p:oleObj>
              </mc:Choice>
              <mc:Fallback>
                <p:oleObj name="Формула" r:id="rId4" imgW="634725" imgH="228501" progId="Equation.3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759450"/>
                        <a:ext cx="21605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48263" y="5024438"/>
          <a:ext cx="29527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Формула" r:id="rId6" imgW="1244600" imgH="241300" progId="Equation.3">
                  <p:embed/>
                </p:oleObj>
              </mc:Choice>
              <mc:Fallback>
                <p:oleObj name="Формула" r:id="rId6" imgW="1244600" imgH="241300" progId="Equation.3">
                  <p:embed/>
                  <p:pic>
                    <p:nvPicPr>
                      <p:cNvPr id="716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024438"/>
                        <a:ext cx="295275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918075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717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18075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5508625" y="4005263"/>
          <a:ext cx="21129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10" imgW="761669" imgH="393529" progId="Equation.3">
                  <p:embed/>
                </p:oleObj>
              </mc:Choice>
              <mc:Fallback>
                <p:oleObj name="Формула" r:id="rId10" imgW="761669" imgH="393529" progId="Equation.3">
                  <p:embed/>
                  <p:pic>
                    <p:nvPicPr>
                      <p:cNvPr id="71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005263"/>
                        <a:ext cx="21129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219700" y="2565400"/>
          <a:ext cx="28082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12" imgW="1002865" imgH="393529" progId="Equation.3">
                  <p:embed/>
                </p:oleObj>
              </mc:Choice>
              <mc:Fallback>
                <p:oleObj name="Формула" r:id="rId12" imgW="1002865" imgH="393529" progId="Equation.3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65400"/>
                        <a:ext cx="28082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468313" y="2349500"/>
            <a:ext cx="3527425" cy="30241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325" name="AutoShape 14"/>
          <p:cNvSpPr>
            <a:spLocks noChangeArrowheads="1"/>
          </p:cNvSpPr>
          <p:nvPr/>
        </p:nvSpPr>
        <p:spPr bwMode="auto">
          <a:xfrm>
            <a:off x="468313" y="2322513"/>
            <a:ext cx="3527425" cy="3051175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763713" y="39338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1698" name="Freeform 18"/>
          <p:cNvSpPr>
            <a:spLocks/>
          </p:cNvSpPr>
          <p:nvPr/>
        </p:nvSpPr>
        <p:spPr bwMode="auto">
          <a:xfrm>
            <a:off x="2222500" y="2336800"/>
            <a:ext cx="1588" cy="3035300"/>
          </a:xfrm>
          <a:custGeom>
            <a:avLst/>
            <a:gdLst>
              <a:gd name="T0" fmla="*/ 0 w 1"/>
              <a:gd name="T1" fmla="*/ 0 h 1912"/>
              <a:gd name="T2" fmla="*/ 0 w 1"/>
              <a:gd name="T3" fmla="*/ 2147483647 h 19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912">
                <a:moveTo>
                  <a:pt x="0" y="0"/>
                </a:moveTo>
                <a:lnTo>
                  <a:pt x="0" y="191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979613" y="5373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71700" name="Freeform 20"/>
          <p:cNvSpPr>
            <a:spLocks/>
          </p:cNvSpPr>
          <p:nvPr/>
        </p:nvSpPr>
        <p:spPr bwMode="auto">
          <a:xfrm>
            <a:off x="2235200" y="5003800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71702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19700" y="3573463"/>
          <a:ext cx="27368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14" imgW="977476" imgH="177723" progId="Equation.3">
                  <p:embed/>
                </p:oleObj>
              </mc:Choice>
              <mc:Fallback>
                <p:oleObj name="Формула" r:id="rId14" imgW="977476" imgH="177723" progId="Equation.3">
                  <p:embed/>
                  <p:pic>
                    <p:nvPicPr>
                      <p:cNvPr id="717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573463"/>
                        <a:ext cx="27368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5" name="Object 25"/>
          <p:cNvGraphicFramePr>
            <a:graphicFrameLocks noChangeAspect="1"/>
          </p:cNvGraphicFramePr>
          <p:nvPr/>
        </p:nvGraphicFramePr>
        <p:xfrm>
          <a:off x="6084888" y="5805488"/>
          <a:ext cx="11525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16" imgW="381000" imgH="228600" progId="Equation.3">
                  <p:embed/>
                </p:oleObj>
              </mc:Choice>
              <mc:Fallback>
                <p:oleObj name="Формула" r:id="rId16" imgW="381000" imgH="228600" progId="Equation.3">
                  <p:embed/>
                  <p:pic>
                    <p:nvPicPr>
                      <p:cNvPr id="717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805488"/>
                        <a:ext cx="11525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0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1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47 -0.13657 " pathEditMode="relative" ptsTypes="AA">
                                      <p:cBhvr>
                                        <p:cTn id="50" dur="2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5"/>
                  </p:tgtEl>
                </p:cond>
              </p:nextCondLst>
            </p:seq>
          </p:childTnLst>
        </p:cTn>
      </p:par>
    </p:tnLst>
    <p:bldLst>
      <p:bldP spid="71683" grpId="0" animBg="1"/>
      <p:bldP spid="71697" grpId="0"/>
      <p:bldP spid="71697" grpId="1"/>
      <p:bldP spid="716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Высота равностороннего треугольника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равна 10. Найдите его площадь.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169849)</a:t>
            </a:r>
            <a:endParaRPr lang="ru-RU" altLang="ru-RU" sz="24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79613" y="1844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9388" y="53006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95738" y="53006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4343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41425" y="5851525"/>
          <a:ext cx="19081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Формула" r:id="rId4" imgW="571004" imgH="177646" progId="Equation.3">
                  <p:embed/>
                </p:oleObj>
              </mc:Choice>
              <mc:Fallback>
                <p:oleObj name="Формула" r:id="rId4" imgW="571004" imgH="177646" progId="Equation.3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5851525"/>
                        <a:ext cx="19081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21288" y="5100638"/>
          <a:ext cx="29527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6" imgW="1193800" imgH="190500" progId="Equation.3">
                  <p:embed/>
                </p:oleObj>
              </mc:Choice>
              <mc:Fallback>
                <p:oleObj name="Формула" r:id="rId6" imgW="1193800" imgH="190500" progId="Equation.3">
                  <p:embed/>
                  <p:pic>
                    <p:nvPicPr>
                      <p:cNvPr id="737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5100638"/>
                        <a:ext cx="295275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918075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737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18075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5868988" y="4103688"/>
          <a:ext cx="16065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Формула" r:id="rId10" imgW="622030" imgH="393529" progId="Equation.3">
                  <p:embed/>
                </p:oleObj>
              </mc:Choice>
              <mc:Fallback>
                <p:oleObj name="Формула" r:id="rId10" imgW="622030" imgH="393529" progId="Equation.3">
                  <p:embed/>
                  <p:pic>
                    <p:nvPicPr>
                      <p:cNvPr id="737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4103688"/>
                        <a:ext cx="16065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5364163" y="2565400"/>
          <a:ext cx="28082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Формула" r:id="rId12" imgW="1002865" imgH="393529" progId="Equation.3">
                  <p:embed/>
                </p:oleObj>
              </mc:Choice>
              <mc:Fallback>
                <p:oleObj name="Формула" r:id="rId12" imgW="1002865" imgH="393529" progId="Equation.3">
                  <p:embed/>
                  <p:pic>
                    <p:nvPicPr>
                      <p:cNvPr id="737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565400"/>
                        <a:ext cx="28082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AutoShape 1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468313" y="2349500"/>
            <a:ext cx="3527425" cy="30241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68313" y="2322513"/>
            <a:ext cx="3527425" cy="3051175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763713" y="39338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2222500" y="2336800"/>
            <a:ext cx="1588" cy="3035300"/>
          </a:xfrm>
          <a:custGeom>
            <a:avLst/>
            <a:gdLst>
              <a:gd name="T0" fmla="*/ 0 w 1"/>
              <a:gd name="T1" fmla="*/ 0 h 1912"/>
              <a:gd name="T2" fmla="*/ 0 w 1"/>
              <a:gd name="T3" fmla="*/ 2147483647 h 19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912">
                <a:moveTo>
                  <a:pt x="0" y="0"/>
                </a:moveTo>
                <a:lnTo>
                  <a:pt x="0" y="191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79613" y="5373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2235200" y="5003800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73749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92725" y="3644900"/>
          <a:ext cx="3168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Формула" r:id="rId15" imgW="1205977" imgH="177723" progId="Equation.3">
                  <p:embed/>
                </p:oleObj>
              </mc:Choice>
              <mc:Fallback>
                <p:oleObj name="Формула" r:id="rId15" imgW="1205977" imgH="177723" progId="Equation.3">
                  <p:embed/>
                  <p:pic>
                    <p:nvPicPr>
                      <p:cNvPr id="737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644900"/>
                        <a:ext cx="3168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0" name="Object 22"/>
          <p:cNvGraphicFramePr>
            <a:graphicFrameLocks noChangeAspect="1"/>
          </p:cNvGraphicFramePr>
          <p:nvPr/>
        </p:nvGraphicFramePr>
        <p:xfrm>
          <a:off x="6227763" y="5661025"/>
          <a:ext cx="8112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Формула" r:id="rId17" imgW="406224" imgH="431613" progId="Equation.3">
                  <p:embed/>
                </p:oleObj>
              </mc:Choice>
              <mc:Fallback>
                <p:oleObj name="Формула" r:id="rId17" imgW="406224" imgH="431613" progId="Equation.3">
                  <p:embed/>
                  <p:pic>
                    <p:nvPicPr>
                      <p:cNvPr id="737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661025"/>
                        <a:ext cx="8112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195513" y="36449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691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3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47 -0.13657 " pathEditMode="relative" ptsTypes="AA">
                                      <p:cBhvr>
                                        <p:cTn id="50" dur="2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43"/>
                  </p:tgtEl>
                </p:cond>
              </p:nextCondLst>
            </p:seq>
          </p:childTnLst>
        </p:cTn>
      </p:par>
    </p:tnLst>
    <p:bldLst>
      <p:bldP spid="73731" grpId="0" animBg="1"/>
      <p:bldP spid="73745" grpId="0"/>
      <p:bldP spid="7374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равнобедренном треугольнике боковая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сторона равна 10, а угол, лежащий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напротив основания равен 120</a:t>
            </a:r>
            <a:r>
              <a:rPr lang="ru-RU" altLang="ru-RU" sz="2400" baseline="30000"/>
              <a:t>0</a:t>
            </a:r>
            <a:r>
              <a:rPr lang="ru-RU" altLang="ru-RU" sz="240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169850)</a:t>
            </a:r>
            <a:endParaRPr lang="ru-RU" altLang="ru-RU" sz="24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43175" y="25622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00380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5367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79613" y="5876925"/>
          <a:ext cx="17811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Формула" r:id="rId4" imgW="532937" imgH="177646" progId="Equation.3">
                  <p:embed/>
                </p:oleObj>
              </mc:Choice>
              <mc:Fallback>
                <p:oleObj name="Формула" r:id="rId4" imgW="532937" imgH="177646" progId="Equation.3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876925"/>
                        <a:ext cx="17811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4508500"/>
          <a:ext cx="29527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Формула" r:id="rId6" imgW="1193800" imgH="190500" progId="Equation.3">
                  <p:embed/>
                </p:oleObj>
              </mc:Choice>
              <mc:Fallback>
                <p:oleObj name="Формула" r:id="rId6" imgW="1193800" imgH="190500" progId="Equation.3">
                  <p:embed/>
                  <p:pic>
                    <p:nvPicPr>
                      <p:cNvPr id="809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08500"/>
                        <a:ext cx="29527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22575" y="4927600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809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4927600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4284663" y="3644900"/>
          <a:ext cx="13112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10" imgW="507780" imgH="177723" progId="Equation.3">
                  <p:embed/>
                </p:oleObj>
              </mc:Choice>
              <mc:Fallback>
                <p:oleObj name="Формула" r:id="rId10" imgW="507780" imgH="177723" progId="Equation.3">
                  <p:embed/>
                  <p:pic>
                    <p:nvPicPr>
                      <p:cNvPr id="809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644900"/>
                        <a:ext cx="13112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5292725" y="2565400"/>
          <a:ext cx="28082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Формула" r:id="rId12" imgW="1002865" imgH="393529" progId="Equation.3">
                  <p:embed/>
                </p:oleObj>
              </mc:Choice>
              <mc:Fallback>
                <p:oleObj name="Формула" r:id="rId12" imgW="1002865" imgH="393529" progId="Equation.3">
                  <p:embed/>
                  <p:pic>
                    <p:nvPicPr>
                      <p:cNvPr id="809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65400"/>
                        <a:ext cx="28082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9" name="AutoShape 13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00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73" name="AutoShape 14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1331913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0914" name="Freeform 18"/>
          <p:cNvSpPr>
            <a:spLocks/>
          </p:cNvSpPr>
          <p:nvPr/>
        </p:nvSpPr>
        <p:spPr bwMode="auto">
          <a:xfrm>
            <a:off x="2759075" y="2997200"/>
            <a:ext cx="9525" cy="2384425"/>
          </a:xfrm>
          <a:custGeom>
            <a:avLst/>
            <a:gdLst>
              <a:gd name="T0" fmla="*/ 15120938 w 6"/>
              <a:gd name="T1" fmla="*/ 0 h 1502"/>
              <a:gd name="T2" fmla="*/ 0 w 6"/>
              <a:gd name="T3" fmla="*/ 2147483647 h 15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502">
                <a:moveTo>
                  <a:pt x="6" y="0"/>
                </a:moveTo>
                <a:lnTo>
                  <a:pt x="0" y="150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2555875" y="537368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>
            <a:off x="2771775" y="5013325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0917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686425" y="3644900"/>
          <a:ext cx="3457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14" imgW="1905000" imgH="228600" progId="Equation.3">
                  <p:embed/>
                </p:oleObj>
              </mc:Choice>
              <mc:Fallback>
                <p:oleObj name="Формула" r:id="rId14" imgW="1905000" imgH="228600" progId="Equation.3">
                  <p:embed/>
                  <p:pic>
                    <p:nvPicPr>
                      <p:cNvPr id="809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3644900"/>
                        <a:ext cx="34575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8" name="Object 22"/>
          <p:cNvGraphicFramePr>
            <a:graphicFrameLocks noChangeAspect="1"/>
          </p:cNvGraphicFramePr>
          <p:nvPr/>
        </p:nvGraphicFramePr>
        <p:xfrm>
          <a:off x="5940425" y="5600700"/>
          <a:ext cx="15113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Формула" r:id="rId16" imgW="381000" imgH="228600" progId="Equation.3">
                  <p:embed/>
                </p:oleObj>
              </mc:Choice>
              <mc:Fallback>
                <p:oleObj name="Формула" r:id="rId16" imgW="381000" imgH="228600" progId="Equation.3">
                  <p:embed/>
                  <p:pic>
                    <p:nvPicPr>
                      <p:cNvPr id="809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600700"/>
                        <a:ext cx="15113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971550" y="3716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15383" name="AutoShape 24"/>
          <p:cNvSpPr>
            <a:spLocks noChangeArrowheads="1"/>
          </p:cNvSpPr>
          <p:nvPr/>
        </p:nvSpPr>
        <p:spPr bwMode="auto">
          <a:xfrm rot="-5400000">
            <a:off x="2624932" y="3144044"/>
            <a:ext cx="293687" cy="720725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2771775" y="357346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120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12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0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1"/>
                  </p:tgtEl>
                </p:cond>
              </p:nextCondLst>
            </p:seq>
          </p:childTnLst>
        </p:cTn>
      </p:par>
    </p:tnLst>
    <p:bldLst>
      <p:bldP spid="80899" grpId="0" animBg="1"/>
      <p:bldP spid="80913" grpId="0"/>
      <p:bldP spid="809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Периметр равнобедренного треугольника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16, а боковая сторона — 5.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</a:t>
            </a:r>
            <a:r>
              <a:rPr lang="ru-RU" altLang="ru-RU" sz="1800"/>
              <a:t> 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169851)</a:t>
            </a:r>
            <a:endParaRPr lang="ru-RU" altLang="ru-RU" sz="24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43175" y="25622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00380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6391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49475" y="5876925"/>
          <a:ext cx="1441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Формула" r:id="rId4" imgW="431425" imgH="177646" progId="Equation.3">
                  <p:embed/>
                </p:oleObj>
              </mc:Choice>
              <mc:Fallback>
                <p:oleObj name="Формула" r:id="rId4" imgW="431425" imgH="177646" progId="Equation.3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5876925"/>
                        <a:ext cx="1441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8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08625" y="5013325"/>
          <a:ext cx="29527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Формула" r:id="rId6" imgW="1193800" imgH="190500" progId="Equation.3">
                  <p:embed/>
                </p:oleObj>
              </mc:Choice>
              <mc:Fallback>
                <p:oleObj name="Формула" r:id="rId6" imgW="1193800" imgH="190500" progId="Equation.3">
                  <p:embed/>
                  <p:pic>
                    <p:nvPicPr>
                      <p:cNvPr id="819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013325"/>
                        <a:ext cx="29527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22575" y="4927600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819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4927600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5292725" y="2565400"/>
          <a:ext cx="28082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Формула" r:id="rId10" imgW="1002865" imgH="393529" progId="Equation.3">
                  <p:embed/>
                </p:oleObj>
              </mc:Choice>
              <mc:Fallback>
                <p:oleObj name="Формула" r:id="rId10" imgW="1002865" imgH="393529" progId="Equation.3">
                  <p:embed/>
                  <p:pic>
                    <p:nvPicPr>
                      <p:cNvPr id="819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65400"/>
                        <a:ext cx="28082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3" name="AutoShape 13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396" name="AutoShape 14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1331913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2759075" y="2997200"/>
            <a:ext cx="9525" cy="2384425"/>
          </a:xfrm>
          <a:custGeom>
            <a:avLst/>
            <a:gdLst>
              <a:gd name="T0" fmla="*/ 15120938 w 6"/>
              <a:gd name="T1" fmla="*/ 0 h 1502"/>
              <a:gd name="T2" fmla="*/ 0 w 6"/>
              <a:gd name="T3" fmla="*/ 2147483647 h 15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502">
                <a:moveTo>
                  <a:pt x="6" y="0"/>
                </a:moveTo>
                <a:lnTo>
                  <a:pt x="0" y="150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2555875" y="537368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2771775" y="5013325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1941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64138" y="4437063"/>
          <a:ext cx="37322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12" imgW="1638300" imgH="228600" progId="Equation.3">
                  <p:embed/>
                </p:oleObj>
              </mc:Choice>
              <mc:Fallback>
                <p:oleObj name="Формула" r:id="rId12" imgW="1638300" imgH="228600" progId="Equation.3">
                  <p:embed/>
                  <p:pic>
                    <p:nvPicPr>
                      <p:cNvPr id="819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4437063"/>
                        <a:ext cx="37322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2" name="Object 22"/>
          <p:cNvGraphicFramePr>
            <a:graphicFrameLocks noChangeAspect="1"/>
          </p:cNvGraphicFramePr>
          <p:nvPr/>
        </p:nvGraphicFramePr>
        <p:xfrm>
          <a:off x="6342063" y="5726113"/>
          <a:ext cx="7064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Формула" r:id="rId14" imgW="177492" imgH="164814" progId="Equation.3">
                  <p:embed/>
                </p:oleObj>
              </mc:Choice>
              <mc:Fallback>
                <p:oleObj name="Формула" r:id="rId14" imgW="177492" imgH="164814" progId="Equation.3">
                  <p:embed/>
                  <p:pic>
                    <p:nvPicPr>
                      <p:cNvPr id="819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5726113"/>
                        <a:ext cx="70643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971550" y="37163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5</a:t>
            </a:r>
          </a:p>
        </p:txBody>
      </p:sp>
      <p:graphicFrame>
        <p:nvGraphicFramePr>
          <p:cNvPr id="81946" name="Object 26"/>
          <p:cNvGraphicFramePr>
            <a:graphicFrameLocks noChangeAspect="1"/>
          </p:cNvGraphicFramePr>
          <p:nvPr/>
        </p:nvGraphicFramePr>
        <p:xfrm>
          <a:off x="4211638" y="3573463"/>
          <a:ext cx="3114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Формула" r:id="rId16" imgW="1205977" imgH="177723" progId="Equation.3">
                  <p:embed/>
                </p:oleObj>
              </mc:Choice>
              <mc:Fallback>
                <p:oleObj name="Формула" r:id="rId16" imgW="1205977" imgH="177723" progId="Equation.3">
                  <p:embed/>
                  <p:pic>
                    <p:nvPicPr>
                      <p:cNvPr id="819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573463"/>
                        <a:ext cx="3114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8" name="AutoShape 28"/>
          <p:cNvSpPr>
            <a:spLocks noChangeArrowheads="1"/>
          </p:cNvSpPr>
          <p:nvPr/>
        </p:nvSpPr>
        <p:spPr bwMode="auto">
          <a:xfrm>
            <a:off x="7380288" y="3716338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8375650" y="3500438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ВС</a:t>
            </a:r>
          </a:p>
        </p:txBody>
      </p:sp>
      <p:graphicFrame>
        <p:nvGraphicFramePr>
          <p:cNvPr id="81950" name="Object 30"/>
          <p:cNvGraphicFramePr>
            <a:graphicFrameLocks noChangeAspect="1"/>
          </p:cNvGraphicFramePr>
          <p:nvPr/>
        </p:nvGraphicFramePr>
        <p:xfrm>
          <a:off x="4427538" y="4076700"/>
          <a:ext cx="13112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Формула" r:id="rId18" imgW="507780" imgH="177723" progId="Equation.3">
                  <p:embed/>
                </p:oleObj>
              </mc:Choice>
              <mc:Fallback>
                <p:oleObj name="Формула" r:id="rId18" imgW="507780" imgH="177723" progId="Equation.3">
                  <p:embed/>
                  <p:pic>
                    <p:nvPicPr>
                      <p:cNvPr id="8195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76700"/>
                        <a:ext cx="13112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3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</p:childTnLst>
        </p:cTn>
      </p:par>
    </p:tnLst>
    <p:bldLst>
      <p:bldP spid="81923" grpId="0" animBg="1"/>
      <p:bldP spid="81937" grpId="0"/>
      <p:bldP spid="81939" grpId="0"/>
      <p:bldP spid="819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Периметр равнобедренного треугольника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16, а основание — 6.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</a:t>
            </a:r>
            <a:r>
              <a:rPr lang="ru-RU" altLang="ru-RU" sz="1800"/>
              <a:t>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169852)</a:t>
            </a:r>
            <a:endParaRPr lang="ru-RU" altLang="ru-RU" sz="24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43175" y="25622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00380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7415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132138" y="5876925"/>
          <a:ext cx="14414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Формула" r:id="rId4" imgW="482181" imgH="177646" progId="Equation.3">
                  <p:embed/>
                </p:oleObj>
              </mc:Choice>
              <mc:Fallback>
                <p:oleObj name="Формула" r:id="rId4" imgW="482181" imgH="177646" progId="Equation.3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876925"/>
                        <a:ext cx="14414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08625" y="5013325"/>
          <a:ext cx="29527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Формула" r:id="rId6" imgW="1193800" imgH="190500" progId="Equation.3">
                  <p:embed/>
                </p:oleObj>
              </mc:Choice>
              <mc:Fallback>
                <p:oleObj name="Формула" r:id="rId6" imgW="1193800" imgH="190500" progId="Equation.3">
                  <p:embed/>
                  <p:pic>
                    <p:nvPicPr>
                      <p:cNvPr id="829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013325"/>
                        <a:ext cx="29527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22575" y="4927600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4927600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5292725" y="2565400"/>
          <a:ext cx="28082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Формула" r:id="rId10" imgW="1002865" imgH="393529" progId="Equation.3">
                  <p:embed/>
                </p:oleObj>
              </mc:Choice>
              <mc:Fallback>
                <p:oleObj name="Формула" r:id="rId10" imgW="1002865" imgH="393529" progId="Equation.3">
                  <p:embed/>
                  <p:pic>
                    <p:nvPicPr>
                      <p:cNvPr id="829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65400"/>
                        <a:ext cx="28082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20" name="AutoShape 13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2961" name="Freeform 17"/>
          <p:cNvSpPr>
            <a:spLocks/>
          </p:cNvSpPr>
          <p:nvPr/>
        </p:nvSpPr>
        <p:spPr bwMode="auto">
          <a:xfrm>
            <a:off x="2759075" y="2997200"/>
            <a:ext cx="9525" cy="2384425"/>
          </a:xfrm>
          <a:custGeom>
            <a:avLst/>
            <a:gdLst>
              <a:gd name="T0" fmla="*/ 15120938 w 6"/>
              <a:gd name="T1" fmla="*/ 0 h 1502"/>
              <a:gd name="T2" fmla="*/ 0 w 6"/>
              <a:gd name="T3" fmla="*/ 2147483647 h 15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502">
                <a:moveTo>
                  <a:pt x="6" y="0"/>
                </a:moveTo>
                <a:lnTo>
                  <a:pt x="0" y="1502"/>
                </a:lnTo>
              </a:path>
            </a:pathLst>
          </a:custGeom>
          <a:noFill/>
          <a:ln w="349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2555875" y="537368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82963" name="Freeform 19"/>
          <p:cNvSpPr>
            <a:spLocks/>
          </p:cNvSpPr>
          <p:nvPr/>
        </p:nvSpPr>
        <p:spPr bwMode="auto">
          <a:xfrm>
            <a:off x="2771775" y="5013325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964" name="Object 2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64138" y="4437063"/>
          <a:ext cx="37322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Формула" r:id="rId12" imgW="1638300" imgH="228600" progId="Equation.3">
                  <p:embed/>
                </p:oleObj>
              </mc:Choice>
              <mc:Fallback>
                <p:oleObj name="Формула" r:id="rId12" imgW="1638300" imgH="228600" progId="Equation.3">
                  <p:embed/>
                  <p:pic>
                    <p:nvPicPr>
                      <p:cNvPr id="829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4437063"/>
                        <a:ext cx="37322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5" name="Object 21"/>
          <p:cNvGraphicFramePr>
            <a:graphicFrameLocks noChangeAspect="1"/>
          </p:cNvGraphicFramePr>
          <p:nvPr/>
        </p:nvGraphicFramePr>
        <p:xfrm>
          <a:off x="6342063" y="5726113"/>
          <a:ext cx="7064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Формула" r:id="rId14" imgW="177492" imgH="164814" progId="Equation.3">
                  <p:embed/>
                </p:oleObj>
              </mc:Choice>
              <mc:Fallback>
                <p:oleObj name="Формула" r:id="rId14" imgW="177492" imgH="164814" progId="Equation.3">
                  <p:embed/>
                  <p:pic>
                    <p:nvPicPr>
                      <p:cNvPr id="829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5726113"/>
                        <a:ext cx="70643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7" name="Object 23"/>
          <p:cNvGraphicFramePr>
            <a:graphicFrameLocks noChangeAspect="1"/>
          </p:cNvGraphicFramePr>
          <p:nvPr/>
        </p:nvGraphicFramePr>
        <p:xfrm>
          <a:off x="4211638" y="3573463"/>
          <a:ext cx="3114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Формула" r:id="rId16" imgW="1205977" imgH="177723" progId="Equation.3">
                  <p:embed/>
                </p:oleObj>
              </mc:Choice>
              <mc:Fallback>
                <p:oleObj name="Формула" r:id="rId16" imgW="1205977" imgH="177723" progId="Equation.3">
                  <p:embed/>
                  <p:pic>
                    <p:nvPicPr>
                      <p:cNvPr id="829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573463"/>
                        <a:ext cx="3114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8" name="AutoShape 24"/>
          <p:cNvSpPr>
            <a:spLocks noChangeArrowheads="1"/>
          </p:cNvSpPr>
          <p:nvPr/>
        </p:nvSpPr>
        <p:spPr bwMode="auto">
          <a:xfrm>
            <a:off x="7380288" y="3716338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8375650" y="350043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graphicFrame>
        <p:nvGraphicFramePr>
          <p:cNvPr id="82970" name="Object 26"/>
          <p:cNvGraphicFramePr>
            <a:graphicFrameLocks noChangeAspect="1"/>
          </p:cNvGraphicFramePr>
          <p:nvPr/>
        </p:nvGraphicFramePr>
        <p:xfrm>
          <a:off x="4427538" y="4076700"/>
          <a:ext cx="13112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Формула" r:id="rId18" imgW="507780" imgH="177723" progId="Equation.3">
                  <p:embed/>
                </p:oleObj>
              </mc:Choice>
              <mc:Fallback>
                <p:oleObj name="Формула" r:id="rId18" imgW="507780" imgH="177723" progId="Equation.3">
                  <p:embed/>
                  <p:pic>
                    <p:nvPicPr>
                      <p:cNvPr id="8297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76700"/>
                        <a:ext cx="13112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3" name="Object 27"/>
          <p:cNvGraphicFramePr>
            <a:graphicFrameLocks noChangeAspect="1"/>
          </p:cNvGraphicFramePr>
          <p:nvPr/>
        </p:nvGraphicFramePr>
        <p:xfrm>
          <a:off x="1335088" y="5876925"/>
          <a:ext cx="12890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Формула" r:id="rId20" imgW="431425" imgH="177646" progId="Equation.3">
                  <p:embed/>
                </p:oleObj>
              </mc:Choice>
              <mc:Fallback>
                <p:oleObj name="Формула" r:id="rId20" imgW="431425" imgH="177646" progId="Equation.3">
                  <p:embed/>
                  <p:pic>
                    <p:nvPicPr>
                      <p:cNvPr id="1743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5876925"/>
                        <a:ext cx="12890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31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8"/>
                  </p:tgtEl>
                </p:cond>
              </p:nextCondLst>
            </p:seq>
          </p:childTnLst>
        </p:cTn>
      </p:par>
    </p:tnLst>
    <p:bldLst>
      <p:bldP spid="82947" grpId="0" animBg="1"/>
      <p:bldP spid="82960" grpId="0"/>
      <p:bldP spid="82962" grpId="0"/>
      <p:bldP spid="829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равнобедренном треугольнике боковая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сторона равна 10, основание —                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угол, лежащий напротив основания,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135</a:t>
            </a:r>
            <a:r>
              <a:rPr lang="ru-RU" altLang="ru-RU" sz="2400" baseline="30000"/>
              <a:t>0</a:t>
            </a:r>
            <a:r>
              <a:rPr lang="ru-RU" altLang="ru-RU" sz="2400"/>
              <a:t>. Найдите площадь треугольника. 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169896)</a:t>
            </a:r>
            <a:endParaRPr lang="ru-RU" altLang="ru-RU" sz="24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43175" y="25622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03800" y="5373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106536" name="Object 4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58888" y="5516563"/>
          <a:ext cx="28813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Формула" r:id="rId4" imgW="1066337" imgH="266584" progId="Equation.3">
                  <p:embed/>
                </p:oleObj>
              </mc:Choice>
              <mc:Fallback>
                <p:oleObj name="Формула" r:id="rId4" imgW="1066337" imgH="266584" progId="Equation.3">
                  <p:embed/>
                  <p:pic>
                    <p:nvPicPr>
                      <p:cNvPr id="10653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516563"/>
                        <a:ext cx="288131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0"/>
          <p:cNvGraphicFramePr>
            <a:graphicFrameLocks noChangeAspect="1"/>
          </p:cNvGraphicFramePr>
          <p:nvPr/>
        </p:nvGraphicFramePr>
        <p:xfrm>
          <a:off x="4670425" y="2565400"/>
          <a:ext cx="40528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Формула" r:id="rId6" imgW="1447172" imgH="393529" progId="Equation.3">
                  <p:embed/>
                </p:oleObj>
              </mc:Choice>
              <mc:Fallback>
                <p:oleObj name="Формула" r:id="rId6" imgW="1447172" imgH="393529" progId="Equation.3">
                  <p:embed/>
                  <p:pic>
                    <p:nvPicPr>
                      <p:cNvPr id="1065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2565400"/>
                        <a:ext cx="40528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43" name="AutoShape 13"/>
          <p:cNvSpPr>
            <a:spLocks noChangeArrowheads="1"/>
          </p:cNvSpPr>
          <p:nvPr/>
        </p:nvSpPr>
        <p:spPr bwMode="auto">
          <a:xfrm>
            <a:off x="250825" y="2997200"/>
            <a:ext cx="5041900" cy="2376488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5364163" y="5589588"/>
            <a:ext cx="2808287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06518" name="Object 22"/>
          <p:cNvGraphicFramePr>
            <a:graphicFrameLocks noChangeAspect="1"/>
          </p:cNvGraphicFramePr>
          <p:nvPr/>
        </p:nvGraphicFramePr>
        <p:xfrm>
          <a:off x="3995738" y="3500438"/>
          <a:ext cx="51482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9" imgW="2120900" imgH="228600" progId="Equation.3">
                  <p:embed/>
                </p:oleObj>
              </mc:Choice>
              <mc:Fallback>
                <p:oleObj name="Формула" r:id="rId9" imgW="2120900" imgH="228600" progId="Equation.3">
                  <p:embed/>
                  <p:pic>
                    <p:nvPicPr>
                      <p:cNvPr id="1065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00438"/>
                        <a:ext cx="51482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27"/>
          <p:cNvGraphicFramePr>
            <a:graphicFrameLocks noChangeAspect="1"/>
          </p:cNvGraphicFramePr>
          <p:nvPr/>
        </p:nvGraphicFramePr>
        <p:xfrm>
          <a:off x="7092950" y="549275"/>
          <a:ext cx="13684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Формула" r:id="rId11" imgW="710891" imgH="266584" progId="Equation.3">
                  <p:embed/>
                </p:oleObj>
              </mc:Choice>
              <mc:Fallback>
                <p:oleObj name="Формула" r:id="rId11" imgW="710891" imgH="266584" progId="Equation.3">
                  <p:embed/>
                  <p:pic>
                    <p:nvPicPr>
                      <p:cNvPr id="1844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49275"/>
                        <a:ext cx="13684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AutoShape 28"/>
          <p:cNvSpPr>
            <a:spLocks noChangeArrowheads="1"/>
          </p:cNvSpPr>
          <p:nvPr/>
        </p:nvSpPr>
        <p:spPr bwMode="auto">
          <a:xfrm rot="-5400000">
            <a:off x="2624932" y="3144044"/>
            <a:ext cx="293687" cy="720725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50" name="Text Box 29"/>
          <p:cNvSpPr txBox="1">
            <a:spLocks noChangeArrowheads="1"/>
          </p:cNvSpPr>
          <p:nvPr/>
        </p:nvSpPr>
        <p:spPr bwMode="auto">
          <a:xfrm>
            <a:off x="2771775" y="357346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135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18451" name="Text Box 30"/>
          <p:cNvSpPr txBox="1">
            <a:spLocks noChangeArrowheads="1"/>
          </p:cNvSpPr>
          <p:nvPr/>
        </p:nvSpPr>
        <p:spPr bwMode="auto">
          <a:xfrm>
            <a:off x="971550" y="3716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graphicFrame>
        <p:nvGraphicFramePr>
          <p:cNvPr id="106540" name="Object 44"/>
          <p:cNvGraphicFramePr>
            <a:graphicFrameLocks noGrp="1" noChangeAspect="1"/>
          </p:cNvGraphicFramePr>
          <p:nvPr>
            <p:ph sz="half" idx="1"/>
          </p:nvPr>
        </p:nvGraphicFramePr>
        <p:xfrm>
          <a:off x="6011863" y="5589588"/>
          <a:ext cx="15113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Формула" r:id="rId13" imgW="393359" imgH="215713" progId="Equation.3">
                  <p:embed/>
                </p:oleObj>
              </mc:Choice>
              <mc:Fallback>
                <p:oleObj name="Формула" r:id="rId13" imgW="393359" imgH="215713" progId="Equation.3">
                  <p:embed/>
                  <p:pic>
                    <p:nvPicPr>
                      <p:cNvPr id="10654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589588"/>
                        <a:ext cx="15113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6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6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0"/>
                  </p:tgtEl>
                </p:cond>
              </p:nextCondLst>
            </p:seq>
          </p:childTnLst>
        </p:cTn>
      </p:par>
    </p:tnLst>
    <p:bldLst>
      <p:bldP spid="106499" grpId="0" animBg="1"/>
      <p:bldP spid="1065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треугольнике одна из сторон равна 10,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другая равна         , а угол между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ними равен 60</a:t>
            </a:r>
            <a:r>
              <a:rPr lang="ru-RU" altLang="ru-RU" sz="2400" baseline="30000"/>
              <a:t>0</a:t>
            </a:r>
            <a:r>
              <a:rPr lang="ru-RU" altLang="ru-RU" sz="240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</a:t>
            </a:r>
            <a:r>
              <a:rPr lang="ru-RU" altLang="ru-RU" sz="1800"/>
              <a:t> </a:t>
            </a:r>
          </a:p>
        </p:txBody>
      </p:sp>
      <p:sp>
        <p:nvSpPr>
          <p:cNvPr id="19459" name="Text Box 43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9460" name="Text Box 44"/>
          <p:cNvSpPr txBox="1">
            <a:spLocks noChangeArrowheads="1"/>
          </p:cNvSpPr>
          <p:nvPr/>
        </p:nvSpPr>
        <p:spPr bwMode="auto">
          <a:xfrm>
            <a:off x="3889375" y="22050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9461" name="Text Box 45"/>
          <p:cNvSpPr txBox="1">
            <a:spLocks noChangeArrowheads="1"/>
          </p:cNvSpPr>
          <p:nvPr/>
        </p:nvSpPr>
        <p:spPr bwMode="auto">
          <a:xfrm>
            <a:off x="0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2736850" y="36449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7459" name="Object 51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3144838"/>
          <a:ext cx="424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4" imgW="1447172" imgH="393529" progId="Equation.3">
                  <p:embed/>
                </p:oleObj>
              </mc:Choice>
              <mc:Fallback>
                <p:oleObj name="Формула" r:id="rId4" imgW="1447172" imgH="393529" progId="Equation.3">
                  <p:embed/>
                  <p:pic>
                    <p:nvPicPr>
                      <p:cNvPr id="1745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44838"/>
                        <a:ext cx="42481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60"/>
          <p:cNvGraphicFramePr>
            <a:graphicFrameLocks noChangeAspect="1"/>
          </p:cNvGraphicFramePr>
          <p:nvPr/>
        </p:nvGraphicFramePr>
        <p:xfrm>
          <a:off x="5003800" y="620713"/>
          <a:ext cx="7318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Формула" r:id="rId6" imgW="368300" imgH="228600" progId="Equation.3">
                  <p:embed/>
                </p:oleObj>
              </mc:Choice>
              <mc:Fallback>
                <p:oleObj name="Формула" r:id="rId6" imgW="368300" imgH="228600" progId="Equation.3">
                  <p:embed/>
                  <p:pic>
                    <p:nvPicPr>
                      <p:cNvPr id="1946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620713"/>
                        <a:ext cx="7318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72" name="Rectangle 64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169854)</a:t>
            </a:r>
            <a:endParaRPr lang="ru-RU" altLang="ru-RU" sz="2400" dirty="0"/>
          </a:p>
        </p:txBody>
      </p:sp>
      <p:sp>
        <p:nvSpPr>
          <p:cNvPr id="19466" name="Freeform 68"/>
          <p:cNvSpPr>
            <a:spLocks/>
          </p:cNvSpPr>
          <p:nvPr/>
        </p:nvSpPr>
        <p:spPr bwMode="auto">
          <a:xfrm>
            <a:off x="333375" y="2654300"/>
            <a:ext cx="4073525" cy="2438400"/>
          </a:xfrm>
          <a:custGeom>
            <a:avLst/>
            <a:gdLst>
              <a:gd name="T0" fmla="*/ 2147483647 w 2566"/>
              <a:gd name="T1" fmla="*/ 0 h 1536"/>
              <a:gd name="T2" fmla="*/ 0 w 2566"/>
              <a:gd name="T3" fmla="*/ 448587813 h 1536"/>
              <a:gd name="T4" fmla="*/ 2147483647 w 2566"/>
              <a:gd name="T5" fmla="*/ 2147483647 h 1536"/>
              <a:gd name="T6" fmla="*/ 2147483647 w 2566"/>
              <a:gd name="T7" fmla="*/ 40322500 h 1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66" h="1536">
                <a:moveTo>
                  <a:pt x="2566" y="0"/>
                </a:moveTo>
                <a:lnTo>
                  <a:pt x="0" y="178"/>
                </a:lnTo>
                <a:lnTo>
                  <a:pt x="1870" y="1536"/>
                </a:lnTo>
                <a:lnTo>
                  <a:pt x="2550" y="16"/>
                </a:lnTo>
              </a:path>
            </a:pathLst>
          </a:custGeom>
          <a:noFill/>
          <a:ln w="539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77" name="Freeform 69"/>
          <p:cNvSpPr>
            <a:spLocks/>
          </p:cNvSpPr>
          <p:nvPr/>
        </p:nvSpPr>
        <p:spPr bwMode="auto">
          <a:xfrm>
            <a:off x="469900" y="2708275"/>
            <a:ext cx="3846513" cy="2308225"/>
          </a:xfrm>
          <a:custGeom>
            <a:avLst/>
            <a:gdLst>
              <a:gd name="T0" fmla="*/ 0 w 2423"/>
              <a:gd name="T1" fmla="*/ 438507188 h 1454"/>
              <a:gd name="T2" fmla="*/ 2147483647 w 2423"/>
              <a:gd name="T3" fmla="*/ 2147483647 h 1454"/>
              <a:gd name="T4" fmla="*/ 2147483647 w 2423"/>
              <a:gd name="T5" fmla="*/ 0 h 1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23" h="1454">
                <a:moveTo>
                  <a:pt x="0" y="174"/>
                </a:moveTo>
                <a:lnTo>
                  <a:pt x="1776" y="1454"/>
                </a:lnTo>
                <a:lnTo>
                  <a:pt x="2423" y="0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Text Box 70"/>
          <p:cNvSpPr txBox="1">
            <a:spLocks noChangeArrowheads="1"/>
          </p:cNvSpPr>
          <p:nvPr/>
        </p:nvSpPr>
        <p:spPr bwMode="auto">
          <a:xfrm>
            <a:off x="3744913" y="37179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graphicFrame>
        <p:nvGraphicFramePr>
          <p:cNvPr id="19469" name="Object 71"/>
          <p:cNvGraphicFramePr>
            <a:graphicFrameLocks noGrp="1" noChangeAspect="1"/>
          </p:cNvGraphicFramePr>
          <p:nvPr>
            <p:ph sz="half" idx="2"/>
          </p:nvPr>
        </p:nvGraphicFramePr>
        <p:xfrm>
          <a:off x="865188" y="3860800"/>
          <a:ext cx="7905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Формула" r:id="rId8" imgW="368300" imgH="228600" progId="Equation.3">
                  <p:embed/>
                </p:oleObj>
              </mc:Choice>
              <mc:Fallback>
                <p:oleObj name="Формула" r:id="rId8" imgW="368300" imgH="228600" progId="Equation.3">
                  <p:embed/>
                  <p:pic>
                    <p:nvPicPr>
                      <p:cNvPr id="19469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860800"/>
                        <a:ext cx="79057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74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71" name="AutoShape 75"/>
          <p:cNvSpPr>
            <a:spLocks noChangeArrowheads="1"/>
          </p:cNvSpPr>
          <p:nvPr/>
        </p:nvSpPr>
        <p:spPr bwMode="auto">
          <a:xfrm rot="4485938">
            <a:off x="2984500" y="4295776"/>
            <a:ext cx="293687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72" name="Text Box 76"/>
          <p:cNvSpPr txBox="1">
            <a:spLocks noChangeArrowheads="1"/>
          </p:cNvSpPr>
          <p:nvPr/>
        </p:nvSpPr>
        <p:spPr bwMode="auto">
          <a:xfrm>
            <a:off x="2520950" y="4005263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657350" y="2925763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Подсказка:</a:t>
            </a:r>
            <a:r>
              <a:rPr lang="ru-RU" altLang="ru-RU" sz="2400"/>
              <a:t> 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300788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6"/>
                  </p:tgtEl>
                </p:cond>
              </p:nextCondLst>
            </p:seq>
          </p:childTnLst>
        </p:cTn>
      </p:par>
    </p:tnLst>
    <p:bldLst>
      <p:bldP spid="17457" grpId="0"/>
      <p:bldP spid="17472" grpId="0" animBg="1"/>
      <p:bldP spid="17485" grpId="0"/>
      <p:bldP spid="174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В треугольнике одна из сторон равна 10,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                  другая равна 12,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а косинус угла между ними равен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</a:t>
            </a:r>
            <a:r>
              <a:rPr lang="ru-RU" altLang="ru-RU" sz="1800"/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89375" y="22050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0486" name="AutoShape 7"/>
          <p:cNvSpPr>
            <a:spLocks noChangeArrowheads="1"/>
          </p:cNvSpPr>
          <p:nvPr/>
        </p:nvSpPr>
        <p:spPr bwMode="auto">
          <a:xfrm rot="2864400">
            <a:off x="3051175" y="4195763"/>
            <a:ext cx="287338" cy="627062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736850" y="36449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7049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4500563" y="2924175"/>
          <a:ext cx="424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Формула" r:id="rId4" imgW="1447172" imgH="393529" progId="Equation.3">
                  <p:embed/>
                </p:oleObj>
              </mc:Choice>
              <mc:Fallback>
                <p:oleObj name="Формула" r:id="rId4" imgW="1447172" imgH="393529" progId="Equation.3">
                  <p:embed/>
                  <p:pic>
                    <p:nvPicPr>
                      <p:cNvPr id="87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924175"/>
                        <a:ext cx="42481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4572000" y="4149725"/>
          <a:ext cx="42005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Формула" r:id="rId6" imgW="1346200" imgH="203200" progId="Equation.3">
                  <p:embed/>
                </p:oleObj>
              </mc:Choice>
              <mc:Fallback>
                <p:oleObj name="Формула" r:id="rId6" imgW="1346200" imgH="203200" progId="Equation.3">
                  <p:embed/>
                  <p:pic>
                    <p:nvPicPr>
                      <p:cNvPr id="870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49725"/>
                        <a:ext cx="42005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5"/>
          <p:cNvGraphicFramePr>
            <a:graphicFrameLocks noChangeAspect="1"/>
          </p:cNvGraphicFramePr>
          <p:nvPr/>
        </p:nvGraphicFramePr>
        <p:xfrm>
          <a:off x="7451725" y="836613"/>
          <a:ext cx="6826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Формула" r:id="rId8" imgW="342751" imgH="431613" progId="Equation.3">
                  <p:embed/>
                </p:oleObj>
              </mc:Choice>
              <mc:Fallback>
                <p:oleObj name="Формула" r:id="rId8" imgW="342751" imgH="431613" progId="Equation.3">
                  <p:embed/>
                  <p:pic>
                    <p:nvPicPr>
                      <p:cNvPr id="2049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836613"/>
                        <a:ext cx="6826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169860)</a:t>
            </a:r>
            <a:endParaRPr lang="ru-RU" altLang="ru-RU" sz="2400" dirty="0"/>
          </a:p>
        </p:txBody>
      </p:sp>
      <p:sp>
        <p:nvSpPr>
          <p:cNvPr id="20492" name="Freeform 19"/>
          <p:cNvSpPr>
            <a:spLocks/>
          </p:cNvSpPr>
          <p:nvPr/>
        </p:nvSpPr>
        <p:spPr bwMode="auto">
          <a:xfrm>
            <a:off x="333375" y="2633663"/>
            <a:ext cx="4013200" cy="2387600"/>
          </a:xfrm>
          <a:custGeom>
            <a:avLst/>
            <a:gdLst>
              <a:gd name="T0" fmla="*/ 2147483647 w 2528"/>
              <a:gd name="T1" fmla="*/ 0 h 1504"/>
              <a:gd name="T2" fmla="*/ 0 w 2528"/>
              <a:gd name="T3" fmla="*/ 483870000 h 1504"/>
              <a:gd name="T4" fmla="*/ 2147483647 w 2528"/>
              <a:gd name="T5" fmla="*/ 2147483647 h 1504"/>
              <a:gd name="T6" fmla="*/ 2147483647 w 2528"/>
              <a:gd name="T7" fmla="*/ 7561263 h 15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28" h="1504">
                <a:moveTo>
                  <a:pt x="2528" y="0"/>
                </a:moveTo>
                <a:lnTo>
                  <a:pt x="0" y="192"/>
                </a:lnTo>
                <a:lnTo>
                  <a:pt x="1816" y="1504"/>
                </a:lnTo>
                <a:lnTo>
                  <a:pt x="2512" y="3"/>
                </a:lnTo>
              </a:path>
            </a:pathLst>
          </a:custGeom>
          <a:noFill/>
          <a:ln w="539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060" name="Freeform 20"/>
          <p:cNvSpPr>
            <a:spLocks/>
          </p:cNvSpPr>
          <p:nvPr/>
        </p:nvSpPr>
        <p:spPr bwMode="auto">
          <a:xfrm>
            <a:off x="409575" y="2671763"/>
            <a:ext cx="3848100" cy="2298700"/>
          </a:xfrm>
          <a:custGeom>
            <a:avLst/>
            <a:gdLst>
              <a:gd name="T0" fmla="*/ 0 w 2424"/>
              <a:gd name="T1" fmla="*/ 463708750 h 1448"/>
              <a:gd name="T2" fmla="*/ 2147483647 w 2424"/>
              <a:gd name="T3" fmla="*/ 2147483647 h 1448"/>
              <a:gd name="T4" fmla="*/ 2147483647 w 2424"/>
              <a:gd name="T5" fmla="*/ 0 h 1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24" h="1448">
                <a:moveTo>
                  <a:pt x="0" y="184"/>
                </a:moveTo>
                <a:lnTo>
                  <a:pt x="1760" y="1448"/>
                </a:lnTo>
                <a:lnTo>
                  <a:pt x="2424" y="0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21"/>
          <p:cNvSpPr txBox="1">
            <a:spLocks noChangeArrowheads="1"/>
          </p:cNvSpPr>
          <p:nvPr/>
        </p:nvSpPr>
        <p:spPr bwMode="auto">
          <a:xfrm>
            <a:off x="3744913" y="37179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0495" name="Rectangle 23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96" name="AutoShape 24"/>
          <p:cNvSpPr>
            <a:spLocks noChangeArrowheads="1"/>
          </p:cNvSpPr>
          <p:nvPr/>
        </p:nvSpPr>
        <p:spPr bwMode="auto">
          <a:xfrm rot="4485938">
            <a:off x="2949575" y="422433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1657350" y="2925763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sp>
        <p:nvSpPr>
          <p:cNvPr id="20499" name="Text Box 29"/>
          <p:cNvSpPr txBox="1">
            <a:spLocks noChangeArrowheads="1"/>
          </p:cNvSpPr>
          <p:nvPr/>
        </p:nvSpPr>
        <p:spPr bwMode="auto">
          <a:xfrm>
            <a:off x="133191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12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7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67"/>
                  </p:tgtEl>
                </p:cond>
              </p:nextCondLst>
            </p:seq>
          </p:childTnLst>
        </p:cTn>
      </p:par>
    </p:tnLst>
    <p:bldLst>
      <p:bldP spid="87048" grpId="0"/>
      <p:bldP spid="87058" grpId="0" animBg="1"/>
      <p:bldP spid="87066" grpId="0"/>
      <p:bldP spid="870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7450" y="1989138"/>
            <a:ext cx="6696075" cy="430212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Прямоугольный треугольник.</a:t>
            </a:r>
          </a:p>
        </p:txBody>
      </p:sp>
      <p:sp>
        <p:nvSpPr>
          <p:cNvPr id="307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87450" y="2490788"/>
            <a:ext cx="6696075" cy="431800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Равносторонний треугольник.</a:t>
            </a:r>
          </a:p>
        </p:txBody>
      </p:sp>
      <p:sp>
        <p:nvSpPr>
          <p:cNvPr id="3076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87450" y="4003675"/>
            <a:ext cx="6696075" cy="431800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Прямоугольник.</a:t>
            </a:r>
          </a:p>
        </p:txBody>
      </p:sp>
      <p:sp>
        <p:nvSpPr>
          <p:cNvPr id="3077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187450" y="4506913"/>
            <a:ext cx="6696075" cy="433387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Ромб.</a:t>
            </a:r>
          </a:p>
        </p:txBody>
      </p:sp>
      <p:sp>
        <p:nvSpPr>
          <p:cNvPr id="3078" name="AutoShap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187450" y="2995613"/>
            <a:ext cx="6696075" cy="433387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Равнобедренный треугольник.</a:t>
            </a:r>
          </a:p>
        </p:txBody>
      </p:sp>
      <p:sp>
        <p:nvSpPr>
          <p:cNvPr id="3079" name="AutoShap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187450" y="3498850"/>
            <a:ext cx="6696075" cy="431800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Произвольный треугольник.</a:t>
            </a:r>
          </a:p>
        </p:txBody>
      </p:sp>
      <p:sp>
        <p:nvSpPr>
          <p:cNvPr id="3080" name="AutoShape 1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87450" y="5011738"/>
            <a:ext cx="6696075" cy="431800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Параллелограмм.</a:t>
            </a:r>
          </a:p>
        </p:txBody>
      </p:sp>
      <p:sp>
        <p:nvSpPr>
          <p:cNvPr id="3081" name="AutoShape 1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87450" y="5514975"/>
            <a:ext cx="6696075" cy="433388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Трапеция.</a:t>
            </a:r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250825" y="260350"/>
            <a:ext cx="8713788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Вашему вниманию представлены тридцать шесть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прототипов </a:t>
            </a:r>
            <a:r>
              <a:rPr lang="ru-RU" altLang="ru-RU" sz="2400" b="1" dirty="0"/>
              <a:t>задачи № </a:t>
            </a:r>
            <a:r>
              <a:rPr lang="ru-RU" altLang="ru-RU" sz="2400" b="1" dirty="0" smtClean="0"/>
              <a:t>15 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Открытого банка заданий по математике. </a:t>
            </a:r>
            <a:r>
              <a:rPr lang="ru-RU" altLang="ru-RU" sz="2400" b="1" dirty="0"/>
              <a:t>ГИА – </a:t>
            </a:r>
            <a:r>
              <a:rPr lang="ru-RU" altLang="ru-RU" sz="2400" b="1" dirty="0" smtClean="0"/>
              <a:t>2023</a:t>
            </a:r>
            <a:endParaRPr lang="ru-RU" altLang="ru-RU" sz="2400" dirty="0"/>
          </a:p>
        </p:txBody>
      </p:sp>
      <p:sp>
        <p:nvSpPr>
          <p:cNvPr id="3084" name="AutoShape 1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496300" y="6426200"/>
            <a:ext cx="647700" cy="431800"/>
          </a:xfrm>
          <a:prstGeom prst="actionButtonEnd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В треугольнике одна из сторон равна 10,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                  другая равна 12,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а тангенс угла между ними равен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</a:t>
            </a:r>
            <a:r>
              <a:rPr lang="ru-RU" altLang="ru-RU" sz="1800"/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9375" y="22050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 rot="2864400">
            <a:off x="3051175" y="4195763"/>
            <a:ext cx="287338" cy="627062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736850" y="36449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8073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4500563" y="2636838"/>
          <a:ext cx="424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Формула" r:id="rId4" imgW="1447172" imgH="393529" progId="Equation.3">
                  <p:embed/>
                </p:oleObj>
              </mc:Choice>
              <mc:Fallback>
                <p:oleObj name="Формула" r:id="rId4" imgW="1447172" imgH="393529" progId="Equation.3">
                  <p:embed/>
                  <p:pic>
                    <p:nvPicPr>
                      <p:cNvPr id="88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636838"/>
                        <a:ext cx="42481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4572000" y="4941888"/>
          <a:ext cx="42005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Формула" r:id="rId6" imgW="1346200" imgH="203200" progId="Equation.3">
                  <p:embed/>
                </p:oleObj>
              </mc:Choice>
              <mc:Fallback>
                <p:oleObj name="Формула" r:id="rId6" imgW="1346200" imgH="203200" progId="Equation.3">
                  <p:embed/>
                  <p:pic>
                    <p:nvPicPr>
                      <p:cNvPr id="880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41888"/>
                        <a:ext cx="42005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4572000" y="3644900"/>
          <a:ext cx="41132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Формула" r:id="rId8" imgW="1295400" imgH="393700" progId="Equation.3">
                  <p:embed/>
                </p:oleObj>
              </mc:Choice>
              <mc:Fallback>
                <p:oleObj name="Формула" r:id="rId8" imgW="1295400" imgH="393700" progId="Equation.3">
                  <p:embed/>
                  <p:pic>
                    <p:nvPicPr>
                      <p:cNvPr id="880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4900"/>
                        <a:ext cx="411321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3"/>
          <p:cNvGraphicFramePr>
            <a:graphicFrameLocks noChangeAspect="1"/>
          </p:cNvGraphicFramePr>
          <p:nvPr/>
        </p:nvGraphicFramePr>
        <p:xfrm>
          <a:off x="7380288" y="765175"/>
          <a:ext cx="5302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Формула" r:id="rId10" imgW="266469" imgH="431425" progId="Equation.3">
                  <p:embed/>
                </p:oleObj>
              </mc:Choice>
              <mc:Fallback>
                <p:oleObj name="Формула" r:id="rId10" imgW="266469" imgH="431425" progId="Equation.3">
                  <p:embed/>
                  <p:pic>
                    <p:nvPicPr>
                      <p:cNvPr id="215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765175"/>
                        <a:ext cx="5302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169861)</a:t>
            </a:r>
            <a:endParaRPr lang="ru-RU" altLang="ru-RU" sz="2400" dirty="0"/>
          </a:p>
        </p:txBody>
      </p:sp>
      <p:sp>
        <p:nvSpPr>
          <p:cNvPr id="21518" name="Freeform 16"/>
          <p:cNvSpPr>
            <a:spLocks/>
          </p:cNvSpPr>
          <p:nvPr/>
        </p:nvSpPr>
        <p:spPr bwMode="auto">
          <a:xfrm>
            <a:off x="333375" y="2633663"/>
            <a:ext cx="4013200" cy="2387600"/>
          </a:xfrm>
          <a:custGeom>
            <a:avLst/>
            <a:gdLst>
              <a:gd name="T0" fmla="*/ 2147483647 w 2528"/>
              <a:gd name="T1" fmla="*/ 0 h 1504"/>
              <a:gd name="T2" fmla="*/ 0 w 2528"/>
              <a:gd name="T3" fmla="*/ 483870000 h 1504"/>
              <a:gd name="T4" fmla="*/ 2147483647 w 2528"/>
              <a:gd name="T5" fmla="*/ 2147483647 h 1504"/>
              <a:gd name="T6" fmla="*/ 2147483647 w 2528"/>
              <a:gd name="T7" fmla="*/ 7561263 h 15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28" h="1504">
                <a:moveTo>
                  <a:pt x="2528" y="0"/>
                </a:moveTo>
                <a:lnTo>
                  <a:pt x="0" y="192"/>
                </a:lnTo>
                <a:lnTo>
                  <a:pt x="1816" y="1504"/>
                </a:lnTo>
                <a:lnTo>
                  <a:pt x="2512" y="3"/>
                </a:lnTo>
              </a:path>
            </a:pathLst>
          </a:custGeom>
          <a:noFill/>
          <a:ln w="539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409575" y="2671763"/>
            <a:ext cx="3848100" cy="2298700"/>
          </a:xfrm>
          <a:custGeom>
            <a:avLst/>
            <a:gdLst>
              <a:gd name="T0" fmla="*/ 0 w 2424"/>
              <a:gd name="T1" fmla="*/ 463708750 h 1448"/>
              <a:gd name="T2" fmla="*/ 2147483647 w 2424"/>
              <a:gd name="T3" fmla="*/ 2147483647 h 1448"/>
              <a:gd name="T4" fmla="*/ 2147483647 w 2424"/>
              <a:gd name="T5" fmla="*/ 0 h 1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24" h="1448">
                <a:moveTo>
                  <a:pt x="0" y="184"/>
                </a:moveTo>
                <a:lnTo>
                  <a:pt x="1760" y="1448"/>
                </a:lnTo>
                <a:lnTo>
                  <a:pt x="2424" y="0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3744913" y="37179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1521" name="Rectangle 19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22" name="AutoShape 20"/>
          <p:cNvSpPr>
            <a:spLocks noChangeArrowheads="1"/>
          </p:cNvSpPr>
          <p:nvPr/>
        </p:nvSpPr>
        <p:spPr bwMode="auto">
          <a:xfrm rot="4485938">
            <a:off x="2949575" y="422433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1657350" y="2925763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21525" name="Text Box 23"/>
          <p:cNvSpPr txBox="1">
            <a:spLocks noChangeArrowheads="1"/>
          </p:cNvSpPr>
          <p:nvPr/>
        </p:nvSpPr>
        <p:spPr bwMode="auto">
          <a:xfrm>
            <a:off x="133191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12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8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86"/>
                  </p:tgtEl>
                </p:cond>
              </p:nextCondLst>
            </p:seq>
          </p:childTnLst>
        </p:cTn>
      </p:par>
    </p:tnLst>
    <p:bldLst>
      <p:bldP spid="88072" grpId="0"/>
      <p:bldP spid="88079" grpId="0" animBg="1"/>
      <p:bldP spid="88085" grpId="0"/>
      <p:bldP spid="880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прямоугольнике одна сторона 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диагональ 10.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прямоугольника.</a:t>
            </a:r>
            <a:r>
              <a:rPr lang="ru-RU" altLang="ru-RU" sz="1800"/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47974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2430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89097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5508625" y="2708275"/>
          <a:ext cx="2592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Формула" r:id="rId4" imgW="774028" imgH="177646" progId="Equation.3">
                  <p:embed/>
                </p:oleObj>
              </mc:Choice>
              <mc:Fallback>
                <p:oleObj name="Формула" r:id="rId4" imgW="774028" imgH="177646" progId="Equation.3">
                  <p:embed/>
                  <p:pic>
                    <p:nvPicPr>
                      <p:cNvPr id="890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708275"/>
                        <a:ext cx="25923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4211638" y="3789363"/>
          <a:ext cx="331311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Формула" r:id="rId6" imgW="1155700" imgH="203200" progId="Equation.3">
                  <p:embed/>
                </p:oleObj>
              </mc:Choice>
              <mc:Fallback>
                <p:oleObj name="Формула" r:id="rId6" imgW="1155700" imgH="203200" progId="Equation.3">
                  <p:embed/>
                  <p:pic>
                    <p:nvPicPr>
                      <p:cNvPr id="890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789363"/>
                        <a:ext cx="331311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169866)</a:t>
            </a:r>
            <a:endParaRPr lang="ru-RU" altLang="ru-RU" sz="2400" dirty="0"/>
          </a:p>
        </p:txBody>
      </p:sp>
      <p:sp>
        <p:nvSpPr>
          <p:cNvPr id="22537" name="Text Box 18"/>
          <p:cNvSpPr txBox="1">
            <a:spLocks noChangeArrowheads="1"/>
          </p:cNvSpPr>
          <p:nvPr/>
        </p:nvSpPr>
        <p:spPr bwMode="auto">
          <a:xfrm>
            <a:off x="179388" y="37893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</a:t>
            </a:r>
          </a:p>
        </p:txBody>
      </p:sp>
      <p:sp>
        <p:nvSpPr>
          <p:cNvPr id="22538" name="Rectangle 19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9110" name="Rectangle 22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</a:t>
            </a:r>
            <a:r>
              <a:rPr lang="en-US" altLang="ru-RU" sz="2400" b="1"/>
              <a:t>3</a:t>
            </a:r>
            <a:r>
              <a:rPr lang="ru-RU" altLang="ru-RU" sz="2400" b="1"/>
              <a:t>):</a:t>
            </a:r>
            <a:r>
              <a:rPr lang="ru-RU" altLang="ru-RU" sz="2400"/>
              <a:t> </a:t>
            </a:r>
          </a:p>
        </p:txBody>
      </p:sp>
      <p:sp>
        <p:nvSpPr>
          <p:cNvPr id="89112" name="Rectangle 24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2541" name="Rectangle 25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611188" y="29972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 flipV="1">
            <a:off x="468313" y="2852738"/>
            <a:ext cx="3455987" cy="2089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Text Box 28"/>
          <p:cNvSpPr txBox="1">
            <a:spLocks noChangeArrowheads="1"/>
          </p:cNvSpPr>
          <p:nvPr/>
        </p:nvSpPr>
        <p:spPr bwMode="auto">
          <a:xfrm>
            <a:off x="2051050" y="38608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2545" name="Text Box 29"/>
          <p:cNvSpPr txBox="1">
            <a:spLocks noChangeArrowheads="1"/>
          </p:cNvSpPr>
          <p:nvPr/>
        </p:nvSpPr>
        <p:spPr bwMode="auto">
          <a:xfrm>
            <a:off x="3924300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89118" name="Object 30"/>
          <p:cNvGraphicFramePr>
            <a:graphicFrameLocks noChangeAspect="1"/>
          </p:cNvGraphicFramePr>
          <p:nvPr/>
        </p:nvGraphicFramePr>
        <p:xfrm>
          <a:off x="5003800" y="3284538"/>
          <a:ext cx="12779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Формула" r:id="rId8" imgW="494870" imgH="177646" progId="Equation.3">
                  <p:embed/>
                </p:oleObj>
              </mc:Choice>
              <mc:Fallback>
                <p:oleObj name="Формула" r:id="rId8" imgW="494870" imgH="177646" progId="Equation.3">
                  <p:embed/>
                  <p:pic>
                    <p:nvPicPr>
                      <p:cNvPr id="8911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284538"/>
                        <a:ext cx="12779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9" name="Object 31"/>
          <p:cNvGraphicFramePr>
            <a:graphicFrameLocks noChangeAspect="1"/>
          </p:cNvGraphicFramePr>
          <p:nvPr/>
        </p:nvGraphicFramePr>
        <p:xfrm>
          <a:off x="6372225" y="3213100"/>
          <a:ext cx="15954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Формула" r:id="rId10" imgW="609336" imgH="203112" progId="Equation.3">
                  <p:embed/>
                </p:oleObj>
              </mc:Choice>
              <mc:Fallback>
                <p:oleObj name="Формула" r:id="rId10" imgW="609336" imgH="203112" progId="Equation.3">
                  <p:embed/>
                  <p:pic>
                    <p:nvPicPr>
                      <p:cNvPr id="8911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213100"/>
                        <a:ext cx="15954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8375650" y="3716338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</a:t>
            </a:r>
            <a:r>
              <a:rPr lang="en-US" altLang="ru-RU" sz="3600" i="1">
                <a:latin typeface="Times New Roman" panose="02020603050405020304" pitchFamily="18" charset="0"/>
              </a:rPr>
              <a:t>C</a:t>
            </a:r>
            <a:endParaRPr lang="ru-RU" altLang="ru-RU" sz="3600" i="1">
              <a:latin typeface="Times New Roman" panose="02020603050405020304" pitchFamily="18" charset="0"/>
            </a:endParaRPr>
          </a:p>
        </p:txBody>
      </p:sp>
      <p:sp>
        <p:nvSpPr>
          <p:cNvPr id="89121" name="AutoShape 33"/>
          <p:cNvSpPr>
            <a:spLocks noChangeArrowheads="1"/>
          </p:cNvSpPr>
          <p:nvPr/>
        </p:nvSpPr>
        <p:spPr bwMode="auto">
          <a:xfrm>
            <a:off x="7451725" y="4005263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latin typeface="Times New Roman" panose="02020603050405020304" pitchFamily="18" charset="0"/>
              </a:rPr>
              <a:t>48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4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9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110"/>
                  </p:tgtEl>
                </p:cond>
              </p:nextCondLst>
            </p:seq>
          </p:childTnLst>
        </p:cTn>
      </p:par>
    </p:tnLst>
    <p:bldLst>
      <p:bldP spid="89103" grpId="0" animBg="1"/>
      <p:bldP spid="89114" grpId="0"/>
      <p:bldP spid="89120" grpId="0"/>
      <p:bldP spid="891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прямоугольнике диагональ равна 10,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угол между ней и одной из сторон 30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прямоугольника.</a:t>
            </a:r>
            <a:r>
              <a:rPr lang="ru-RU" altLang="ru-RU" sz="1800"/>
              <a:t>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47974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2430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11188" y="5300663"/>
          <a:ext cx="25352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Формула" r:id="rId4" imgW="812447" imgH="203112" progId="Equation.3">
                  <p:embed/>
                </p:oleObj>
              </mc:Choice>
              <mc:Fallback>
                <p:oleObj name="Формула" r:id="rId4" imgW="812447" imgH="203112" progId="Equation.3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300663"/>
                        <a:ext cx="25352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1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5508625" y="2708275"/>
          <a:ext cx="2592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Формула" r:id="rId6" imgW="774028" imgH="177646" progId="Equation.3">
                  <p:embed/>
                </p:oleObj>
              </mc:Choice>
              <mc:Fallback>
                <p:oleObj name="Формула" r:id="rId6" imgW="774028" imgH="177646" progId="Equation.3">
                  <p:embed/>
                  <p:pic>
                    <p:nvPicPr>
                      <p:cNvPr id="1085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708275"/>
                        <a:ext cx="25923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4427538" y="3573463"/>
          <a:ext cx="23368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Формула" r:id="rId8" imgW="748975" imgH="393529" progId="Equation.3">
                  <p:embed/>
                </p:oleObj>
              </mc:Choice>
              <mc:Fallback>
                <p:oleObj name="Формула" r:id="rId8" imgW="748975" imgH="393529" progId="Equation.3">
                  <p:embed/>
                  <p:pic>
                    <p:nvPicPr>
                      <p:cNvPr id="1085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73463"/>
                        <a:ext cx="2336800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3708400" y="5013325"/>
          <a:ext cx="36703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Формула" r:id="rId10" imgW="1155700" imgH="203200" progId="Equation.3">
                  <p:embed/>
                </p:oleObj>
              </mc:Choice>
              <mc:Fallback>
                <p:oleObj name="Формула" r:id="rId10" imgW="1155700" imgH="203200" progId="Equation.3">
                  <p:embed/>
                  <p:pic>
                    <p:nvPicPr>
                      <p:cNvPr id="1085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013325"/>
                        <a:ext cx="36703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169867)</a:t>
            </a:r>
            <a:endParaRPr lang="ru-RU" altLang="ru-RU" sz="2400" dirty="0"/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627313" y="39338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V="1">
            <a:off x="468313" y="2852738"/>
            <a:ext cx="3455987" cy="2089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051050" y="38608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3924300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08564" name="Object 20"/>
          <p:cNvGraphicFramePr>
            <a:graphicFrameLocks noChangeAspect="1"/>
          </p:cNvGraphicFramePr>
          <p:nvPr/>
        </p:nvGraphicFramePr>
        <p:xfrm>
          <a:off x="4211638" y="3213100"/>
          <a:ext cx="13684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Формула" r:id="rId12" imgW="494870" imgH="177646" progId="Equation.3">
                  <p:embed/>
                </p:oleObj>
              </mc:Choice>
              <mc:Fallback>
                <p:oleObj name="Формула" r:id="rId12" imgW="494870" imgH="177646" progId="Equation.3">
                  <p:embed/>
                  <p:pic>
                    <p:nvPicPr>
                      <p:cNvPr id="1085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213100"/>
                        <a:ext cx="13684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65" name="Object 21"/>
          <p:cNvGraphicFramePr>
            <a:graphicFrameLocks noChangeAspect="1"/>
          </p:cNvGraphicFramePr>
          <p:nvPr/>
        </p:nvGraphicFramePr>
        <p:xfrm>
          <a:off x="5557838" y="3179763"/>
          <a:ext cx="32242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Формула" r:id="rId14" imgW="1231366" imgH="228501" progId="Equation.3">
                  <p:embed/>
                </p:oleObj>
              </mc:Choice>
              <mc:Fallback>
                <p:oleObj name="Формула" r:id="rId14" imgW="1231366" imgH="228501" progId="Equation.3">
                  <p:embed/>
                  <p:pic>
                    <p:nvPicPr>
                      <p:cNvPr id="1085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3179763"/>
                        <a:ext cx="3224212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6" name="AutoShape 22"/>
          <p:cNvSpPr>
            <a:spLocks noChangeArrowheads="1"/>
          </p:cNvSpPr>
          <p:nvPr/>
        </p:nvSpPr>
        <p:spPr bwMode="auto">
          <a:xfrm>
            <a:off x="6804025" y="4076700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84213" y="3860800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23575" name="AutoShape 24"/>
          <p:cNvSpPr>
            <a:spLocks noChangeArrowheads="1"/>
          </p:cNvSpPr>
          <p:nvPr/>
        </p:nvSpPr>
        <p:spPr bwMode="auto">
          <a:xfrm rot="7925900">
            <a:off x="609600" y="4079876"/>
            <a:ext cx="293687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8027988" y="3860800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</a:t>
            </a:r>
            <a:r>
              <a:rPr lang="en-US" altLang="ru-RU" sz="3600" i="1">
                <a:latin typeface="Times New Roman" panose="02020603050405020304" pitchFamily="18" charset="0"/>
              </a:rPr>
              <a:t>C</a:t>
            </a:r>
            <a:endParaRPr lang="ru-RU" altLang="ru-RU" sz="3600" i="1">
              <a:latin typeface="Times New Roman" panose="02020603050405020304" pitchFamily="18" charset="0"/>
            </a:endParaRPr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7451725" y="5300663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8375650" y="5013325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graphicFrame>
        <p:nvGraphicFramePr>
          <p:cNvPr id="108572" name="Object 28"/>
          <p:cNvGraphicFramePr>
            <a:graphicFrameLocks noGrp="1" noChangeAspect="1"/>
          </p:cNvGraphicFramePr>
          <p:nvPr>
            <p:ph sz="half" idx="2"/>
          </p:nvPr>
        </p:nvGraphicFramePr>
        <p:xfrm>
          <a:off x="6011863" y="5661025"/>
          <a:ext cx="14414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Формула" r:id="rId16" imgW="381000" imgH="228600" progId="Equation.3">
                  <p:embed/>
                </p:oleObj>
              </mc:Choice>
              <mc:Fallback>
                <p:oleObj name="Формула" r:id="rId16" imgW="381000" imgH="228600" progId="Equation.3">
                  <p:embed/>
                  <p:pic>
                    <p:nvPicPr>
                      <p:cNvPr id="10857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661025"/>
                        <a:ext cx="14414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8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57"/>
                  </p:tgtEl>
                </p:cond>
              </p:nextCondLst>
            </p:seq>
          </p:childTnLst>
        </p:cTn>
      </p:par>
    </p:tnLst>
    <p:bldLst>
      <p:bldP spid="108555" grpId="0" animBg="1"/>
      <p:bldP spid="108560" grpId="0"/>
      <p:bldP spid="108569" grpId="0"/>
      <p:bldP spid="1085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прямоугольнике диагональ равна 10,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угол между ней и одной из сторон равен 30</a:t>
            </a:r>
            <a:r>
              <a:rPr lang="ru-RU" altLang="ru-RU" sz="2400" baseline="30000"/>
              <a:t>0</a:t>
            </a:r>
            <a:r>
              <a:rPr lang="ru-RU" altLang="ru-RU" sz="2400"/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длина этой стороны         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прямоугольника.</a:t>
            </a:r>
            <a:r>
              <a:rPr lang="ru-RU" altLang="ru-RU" sz="1800"/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47974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24300" y="2636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827088" y="5661025"/>
          <a:ext cx="25749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Формула" r:id="rId4" imgW="825500" imgH="203200" progId="Equation.3">
                  <p:embed/>
                </p:oleObj>
              </mc:Choice>
              <mc:Fallback>
                <p:oleObj name="Формула" r:id="rId4" imgW="825500" imgH="203200" progId="Equation.3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661025"/>
                        <a:ext cx="25749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795963" y="2852738"/>
          <a:ext cx="20685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Формула" r:id="rId6" imgW="647700" imgH="228600" progId="Equation.3">
                  <p:embed/>
                </p:oleObj>
              </mc:Choice>
              <mc:Fallback>
                <p:oleObj name="Формула" r:id="rId6" imgW="647700" imgH="228600" progId="Equation.3">
                  <p:embed/>
                  <p:pic>
                    <p:nvPicPr>
                      <p:cNvPr id="901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852738"/>
                        <a:ext cx="20685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63713" y="4941888"/>
          <a:ext cx="7191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Формула" r:id="rId8" imgW="304668" imgH="228501" progId="Equation.3">
                  <p:embed/>
                </p:oleObj>
              </mc:Choice>
              <mc:Fallback>
                <p:oleObj name="Формула" r:id="rId8" imgW="304668" imgH="228501" progId="Equation.3">
                  <p:embed/>
                  <p:pic>
                    <p:nvPicPr>
                      <p:cNvPr id="2458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941888"/>
                        <a:ext cx="7191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169898)</a:t>
            </a:r>
            <a:endParaRPr lang="ru-RU" altLang="ru-RU" sz="2400" dirty="0"/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589" name="Rectangle 17"/>
          <p:cNvSpPr>
            <a:spLocks noChangeArrowheads="1"/>
          </p:cNvSpPr>
          <p:nvPr/>
        </p:nvSpPr>
        <p:spPr bwMode="auto">
          <a:xfrm>
            <a:off x="468313" y="2852738"/>
            <a:ext cx="3455987" cy="20891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755650" y="29972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V="1">
            <a:off x="468313" y="2852738"/>
            <a:ext cx="3455987" cy="2089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908175" y="33575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24593" name="Text Box 21"/>
          <p:cNvSpPr txBox="1">
            <a:spLocks noChangeArrowheads="1"/>
          </p:cNvSpPr>
          <p:nvPr/>
        </p:nvSpPr>
        <p:spPr bwMode="auto">
          <a:xfrm>
            <a:off x="3924300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0135" name="Object 23"/>
          <p:cNvGraphicFramePr>
            <a:graphicFrameLocks noChangeAspect="1"/>
          </p:cNvGraphicFramePr>
          <p:nvPr/>
        </p:nvGraphicFramePr>
        <p:xfrm>
          <a:off x="4500563" y="3500438"/>
          <a:ext cx="446405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Формула" r:id="rId10" imgW="1600200" imgH="393700" progId="Equation.3">
                  <p:embed/>
                </p:oleObj>
              </mc:Choice>
              <mc:Fallback>
                <p:oleObj name="Формула" r:id="rId10" imgW="1600200" imgH="393700" progId="Equation.3">
                  <p:embed/>
                  <p:pic>
                    <p:nvPicPr>
                      <p:cNvPr id="9013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500438"/>
                        <a:ext cx="4464050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5" name="Text Box 25"/>
          <p:cNvSpPr txBox="1">
            <a:spLocks noChangeArrowheads="1"/>
          </p:cNvSpPr>
          <p:nvPr/>
        </p:nvSpPr>
        <p:spPr bwMode="auto">
          <a:xfrm>
            <a:off x="1692275" y="42926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24596" name="AutoShape 26"/>
          <p:cNvSpPr>
            <a:spLocks noChangeArrowheads="1"/>
          </p:cNvSpPr>
          <p:nvPr/>
        </p:nvSpPr>
        <p:spPr bwMode="auto">
          <a:xfrm rot="9376838">
            <a:off x="1476375" y="4292600"/>
            <a:ext cx="293688" cy="576263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4597" name="AutoShape 3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4598" name="Object 3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443663" y="981075"/>
          <a:ext cx="7207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Формула" r:id="rId13" imgW="304668" imgH="228501" progId="Equation.3">
                  <p:embed/>
                </p:oleObj>
              </mc:Choice>
              <mc:Fallback>
                <p:oleObj name="Формула" r:id="rId13" imgW="304668" imgH="228501" progId="Equation.3">
                  <p:embed/>
                  <p:pic>
                    <p:nvPicPr>
                      <p:cNvPr id="2459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981075"/>
                        <a:ext cx="7207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52" name="Object 40"/>
          <p:cNvGraphicFramePr>
            <a:graphicFrameLocks noChangeAspect="1"/>
          </p:cNvGraphicFramePr>
          <p:nvPr/>
        </p:nvGraphicFramePr>
        <p:xfrm>
          <a:off x="6011863" y="5734050"/>
          <a:ext cx="12969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Формула" r:id="rId15" imgW="381000" imgH="228600" progId="Equation.3">
                  <p:embed/>
                </p:oleObj>
              </mc:Choice>
              <mc:Fallback>
                <p:oleObj name="Формула" r:id="rId15" imgW="381000" imgH="228600" progId="Equation.3">
                  <p:embed/>
                  <p:pic>
                    <p:nvPicPr>
                      <p:cNvPr id="9015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734050"/>
                        <a:ext cx="12969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35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0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7"/>
                  </p:tgtEl>
                </p:cond>
              </p:nextCondLst>
            </p:seq>
          </p:childTnLst>
        </p:cTn>
      </p:par>
    </p:tnLst>
    <p:bldLst>
      <p:bldP spid="90124" grpId="0" animBg="1"/>
      <p:bldP spid="901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169868)</a:t>
            </a:r>
            <a:endParaRPr lang="ru-RU" altLang="ru-RU" sz="24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Сторона ромба равна 5,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диагональ равна 6.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ромба.</a:t>
            </a:r>
            <a:r>
              <a:rPr lang="ru-RU" altLang="ru-RU" sz="1800"/>
              <a:t>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619250" y="17732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348038" y="422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547813" y="640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23850" y="42211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46093" name="Object 13"/>
          <p:cNvGraphicFramePr>
            <a:graphicFrameLocks noGrp="1" noChangeAspect="1"/>
          </p:cNvGraphicFramePr>
          <p:nvPr>
            <p:ph/>
          </p:nvPr>
        </p:nvGraphicFramePr>
        <p:xfrm>
          <a:off x="4716463" y="2495550"/>
          <a:ext cx="280828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Формула" r:id="rId4" imgW="1002865" imgH="393529" progId="Equation.3">
                  <p:embed/>
                </p:oleObj>
              </mc:Choice>
              <mc:Fallback>
                <p:oleObj name="Формула" r:id="rId4" imgW="1002865" imgH="393529" progId="Equation.3">
                  <p:embed/>
                  <p:pic>
                    <p:nvPicPr>
                      <p:cNvPr id="4609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495550"/>
                        <a:ext cx="280828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4643438" y="3573463"/>
          <a:ext cx="16065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Формула" r:id="rId6" imgW="532937" imgH="177646" progId="Equation.3">
                  <p:embed/>
                </p:oleObj>
              </mc:Choice>
              <mc:Fallback>
                <p:oleObj name="Формула" r:id="rId6" imgW="532937" imgH="177646" progId="Equation.3">
                  <p:embed/>
                  <p:pic>
                    <p:nvPicPr>
                      <p:cNvPr id="460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573463"/>
                        <a:ext cx="16065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6300788" y="3500438"/>
          <a:ext cx="18732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8" imgW="647419" imgH="203112" progId="Equation.3">
                  <p:embed/>
                </p:oleObj>
              </mc:Choice>
              <mc:Fallback>
                <p:oleObj name="Формула" r:id="rId8" imgW="647419" imgH="203112" progId="Equation.3">
                  <p:embed/>
                  <p:pic>
                    <p:nvPicPr>
                      <p:cNvPr id="460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500438"/>
                        <a:ext cx="18732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5435600" y="4797425"/>
          <a:ext cx="24193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10" imgW="761669" imgH="241195" progId="Equation.3">
                  <p:embed/>
                </p:oleObj>
              </mc:Choice>
              <mc:Fallback>
                <p:oleObj name="Формула" r:id="rId10" imgW="761669" imgH="241195" progId="Equation.3">
                  <p:embed/>
                  <p:pic>
                    <p:nvPicPr>
                      <p:cNvPr id="460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797425"/>
                        <a:ext cx="24193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3708400" y="3933825"/>
          <a:ext cx="39497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Формула" r:id="rId12" imgW="1219200" imgH="190500" progId="Equation.3">
                  <p:embed/>
                </p:oleObj>
              </mc:Choice>
              <mc:Fallback>
                <p:oleObj name="Формула" r:id="rId12" imgW="1219200" imgH="190500" progId="Equation.3">
                  <p:embed/>
                  <p:pic>
                    <p:nvPicPr>
                      <p:cNvPr id="460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933825"/>
                        <a:ext cx="39497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7667625" y="4149725"/>
            <a:ext cx="796925" cy="269875"/>
          </a:xfrm>
          <a:prstGeom prst="rightArrow">
            <a:avLst>
              <a:gd name="adj1" fmla="val 50000"/>
              <a:gd name="adj2" fmla="val 73824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5614" name="AutoShape 23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gradFill rotWithShape="1">
            <a:gsLst>
              <a:gs pos="0">
                <a:srgbClr val="FFFFFF"/>
              </a:gs>
              <a:gs pos="100000">
                <a:srgbClr val="9FF82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5615" name="AutoShape 24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FF82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25618" name="Freeform 27"/>
          <p:cNvSpPr>
            <a:spLocks/>
          </p:cNvSpPr>
          <p:nvPr/>
        </p:nvSpPr>
        <p:spPr bwMode="auto">
          <a:xfrm>
            <a:off x="762000" y="4406900"/>
            <a:ext cx="2565400" cy="1588"/>
          </a:xfrm>
          <a:custGeom>
            <a:avLst/>
            <a:gdLst>
              <a:gd name="T0" fmla="*/ 0 w 1616"/>
              <a:gd name="T1" fmla="*/ 0 h 1"/>
              <a:gd name="T2" fmla="*/ 2147483647 w 161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6" h="1">
                <a:moveTo>
                  <a:pt x="0" y="0"/>
                </a:moveTo>
                <a:lnTo>
                  <a:pt x="1616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9" name="Text Box 29"/>
          <p:cNvSpPr txBox="1">
            <a:spLocks noChangeArrowheads="1"/>
          </p:cNvSpPr>
          <p:nvPr/>
        </p:nvSpPr>
        <p:spPr bwMode="auto">
          <a:xfrm>
            <a:off x="1042988" y="29241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5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1547813" y="45085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46111" name="Freeform 31" descr="Крупная клетка"/>
          <p:cNvSpPr>
            <a:spLocks/>
          </p:cNvSpPr>
          <p:nvPr/>
        </p:nvSpPr>
        <p:spPr bwMode="auto">
          <a:xfrm>
            <a:off x="827088" y="2222500"/>
            <a:ext cx="2449512" cy="2144713"/>
          </a:xfrm>
          <a:custGeom>
            <a:avLst/>
            <a:gdLst>
              <a:gd name="T0" fmla="*/ 0 w 1543"/>
              <a:gd name="T1" fmla="*/ 2147483647 h 1351"/>
              <a:gd name="T2" fmla="*/ 1932958655 w 1543"/>
              <a:gd name="T3" fmla="*/ 0 h 1351"/>
              <a:gd name="T4" fmla="*/ 2147483647 w 1543"/>
              <a:gd name="T5" fmla="*/ 2147483647 h 1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3" h="1351">
                <a:moveTo>
                  <a:pt x="0" y="1350"/>
                </a:moveTo>
                <a:lnTo>
                  <a:pt x="767" y="0"/>
                </a:lnTo>
                <a:lnTo>
                  <a:pt x="1543" y="1351"/>
                </a:lnTo>
              </a:path>
            </a:pathLst>
          </a:cu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2" name="Text Box 32"/>
          <p:cNvSpPr txBox="1">
            <a:spLocks noChangeArrowheads="1"/>
          </p:cNvSpPr>
          <p:nvPr/>
        </p:nvSpPr>
        <p:spPr bwMode="auto">
          <a:xfrm>
            <a:off x="1619250" y="39338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</a:t>
            </a:r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2051050" y="2133600"/>
            <a:ext cx="0" cy="2232025"/>
          </a:xfrm>
          <a:prstGeom prst="line">
            <a:avLst/>
          </a:prstGeom>
          <a:noFill/>
          <a:ln w="476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1835150" y="43656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8375650" y="3933825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АН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4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06"/>
                  </p:tgtEl>
                </p:cond>
              </p:nextCondLst>
            </p:seq>
          </p:childTnLst>
        </p:cTn>
      </p:par>
    </p:tnLst>
    <p:bldLst>
      <p:bldP spid="46082" grpId="0" animBg="1"/>
      <p:bldP spid="46110" grpId="0"/>
      <p:bldP spid="46114" grpId="0"/>
      <p:bldP spid="46115" grpId="0"/>
      <p:bldP spid="461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169868)</a:t>
            </a:r>
            <a:endParaRPr lang="ru-RU" altLang="ru-RU" sz="240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Периметр ромба равен 40,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один из углов равен 30</a:t>
            </a:r>
            <a:r>
              <a:rPr lang="ru-RU" altLang="ru-RU" sz="2400" baseline="30000"/>
              <a:t>0</a:t>
            </a:r>
            <a:r>
              <a:rPr lang="ru-RU" altLang="ru-RU" sz="2400"/>
              <a:t> 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ромба.</a:t>
            </a:r>
            <a:r>
              <a:rPr lang="ru-RU" altLang="ru-RU" sz="1800"/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348038" y="422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640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1144" name="Object 8"/>
          <p:cNvGraphicFramePr>
            <a:graphicFrameLocks noGrp="1" noChangeAspect="1"/>
          </p:cNvGraphicFramePr>
          <p:nvPr>
            <p:ph/>
          </p:nvPr>
        </p:nvGraphicFramePr>
        <p:xfrm>
          <a:off x="4643438" y="3789363"/>
          <a:ext cx="19446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Формула" r:id="rId4" imgW="583693" imgH="164957" progId="Equation.3">
                  <p:embed/>
                </p:oleObj>
              </mc:Choice>
              <mc:Fallback>
                <p:oleObj name="Формула" r:id="rId4" imgW="583693" imgH="164957" progId="Equation.3">
                  <p:embed/>
                  <p:pic>
                    <p:nvPicPr>
                      <p:cNvPr id="911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94468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2555875" y="6092825"/>
          <a:ext cx="13779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Формула" r:id="rId6" imgW="457002" imgH="177723" progId="Equation.3">
                  <p:embed/>
                </p:oleObj>
              </mc:Choice>
              <mc:Fallback>
                <p:oleObj name="Формула" r:id="rId6" imgW="457002" imgH="177723" progId="Equation.3">
                  <p:embed/>
                  <p:pic>
                    <p:nvPicPr>
                      <p:cNvPr id="266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6092825"/>
                        <a:ext cx="13779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0"/>
          <p:cNvGraphicFramePr>
            <a:graphicFrameLocks noChangeAspect="1"/>
          </p:cNvGraphicFramePr>
          <p:nvPr/>
        </p:nvGraphicFramePr>
        <p:xfrm>
          <a:off x="4356100" y="2492375"/>
          <a:ext cx="455453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Формула" r:id="rId8" imgW="1574800" imgH="393700" progId="Equation.3">
                  <p:embed/>
                </p:oleObj>
              </mc:Choice>
              <mc:Fallback>
                <p:oleObj name="Формула" r:id="rId8" imgW="1574800" imgH="393700" progId="Equation.3">
                  <p:embed/>
                  <p:pic>
                    <p:nvPicPr>
                      <p:cNvPr id="91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492375"/>
                        <a:ext cx="4554538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1"/>
          <p:cNvGraphicFramePr>
            <a:graphicFrameLocks noChangeAspect="1"/>
          </p:cNvGraphicFramePr>
          <p:nvPr/>
        </p:nvGraphicFramePr>
        <p:xfrm>
          <a:off x="5580063" y="4581525"/>
          <a:ext cx="24193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Формула" r:id="rId10" imgW="761669" imgH="241195" progId="Equation.3">
                  <p:embed/>
                </p:oleObj>
              </mc:Choice>
              <mc:Fallback>
                <p:oleObj name="Формула" r:id="rId10" imgW="761669" imgH="241195" progId="Equation.3">
                  <p:embed/>
                  <p:pic>
                    <p:nvPicPr>
                      <p:cNvPr id="91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581525"/>
                        <a:ext cx="24193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6732588" y="3933825"/>
            <a:ext cx="796925" cy="269875"/>
          </a:xfrm>
          <a:prstGeom prst="rightArrow">
            <a:avLst>
              <a:gd name="adj1" fmla="val 50000"/>
              <a:gd name="adj2" fmla="val 73824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1151" name="AutoShape 15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gradFill rotWithShape="1">
            <a:gsLst>
              <a:gs pos="0">
                <a:srgbClr val="FFFFFF"/>
              </a:gs>
              <a:gs pos="100000">
                <a:srgbClr val="9FF82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638" name="AutoShape 16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FF82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26641" name="Freeform 19"/>
          <p:cNvSpPr>
            <a:spLocks/>
          </p:cNvSpPr>
          <p:nvPr/>
        </p:nvSpPr>
        <p:spPr bwMode="auto">
          <a:xfrm>
            <a:off x="762000" y="4406900"/>
            <a:ext cx="2565400" cy="1588"/>
          </a:xfrm>
          <a:custGeom>
            <a:avLst/>
            <a:gdLst>
              <a:gd name="T0" fmla="*/ 0 w 1616"/>
              <a:gd name="T1" fmla="*/ 0 h 1"/>
              <a:gd name="T2" fmla="*/ 2147483647 w 161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6" h="1">
                <a:moveTo>
                  <a:pt x="0" y="0"/>
                </a:moveTo>
                <a:lnTo>
                  <a:pt x="1616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1547813" y="45085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1158" name="Freeform 22" descr="Крупная клетка"/>
          <p:cNvSpPr>
            <a:spLocks/>
          </p:cNvSpPr>
          <p:nvPr/>
        </p:nvSpPr>
        <p:spPr bwMode="auto">
          <a:xfrm>
            <a:off x="827088" y="2222500"/>
            <a:ext cx="2449512" cy="2144713"/>
          </a:xfrm>
          <a:custGeom>
            <a:avLst/>
            <a:gdLst>
              <a:gd name="T0" fmla="*/ 0 w 1543"/>
              <a:gd name="T1" fmla="*/ 2147483647 h 1351"/>
              <a:gd name="T2" fmla="*/ 1932958655 w 1543"/>
              <a:gd name="T3" fmla="*/ 0 h 1351"/>
              <a:gd name="T4" fmla="*/ 2147483647 w 1543"/>
              <a:gd name="T5" fmla="*/ 2147483647 h 1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3" h="1351">
                <a:moveTo>
                  <a:pt x="0" y="1350"/>
                </a:moveTo>
                <a:lnTo>
                  <a:pt x="767" y="0"/>
                </a:lnTo>
                <a:lnTo>
                  <a:pt x="1543" y="1351"/>
                </a:lnTo>
              </a:path>
            </a:pathLst>
          </a:cu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4" name="Text Box 23"/>
          <p:cNvSpPr txBox="1">
            <a:spLocks noChangeArrowheads="1"/>
          </p:cNvSpPr>
          <p:nvPr/>
        </p:nvSpPr>
        <p:spPr bwMode="auto">
          <a:xfrm>
            <a:off x="1763713" y="2924175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7667625" y="371633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26647" name="AutoShape 28"/>
          <p:cNvSpPr>
            <a:spLocks noChangeArrowheads="1"/>
          </p:cNvSpPr>
          <p:nvPr/>
        </p:nvSpPr>
        <p:spPr bwMode="auto">
          <a:xfrm rot="-5400000">
            <a:off x="1905000" y="2495551"/>
            <a:ext cx="293687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22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1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54"/>
                  </p:tgtEl>
                </p:cond>
              </p:nextCondLst>
            </p:seq>
          </p:childTnLst>
        </p:cTn>
      </p:par>
    </p:tnLst>
    <p:bldLst>
      <p:bldP spid="91138" grpId="0" animBg="1"/>
      <p:bldP spid="91157" grpId="0"/>
      <p:bldP spid="91162" grpId="0"/>
      <p:bldP spid="911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169874)</a:t>
            </a:r>
            <a:endParaRPr lang="ru-RU" altLang="ru-RU" sz="2400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Периметр ромба равен 24,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 тангенс одного из углов равен       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ромба.</a:t>
            </a:r>
            <a:r>
              <a:rPr lang="ru-RU" altLang="ru-RU" sz="1800"/>
              <a:t>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348038" y="422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47813" y="640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27656" name="Object 9"/>
          <p:cNvGraphicFramePr>
            <a:graphicFrameLocks noChangeAspect="1"/>
          </p:cNvGraphicFramePr>
          <p:nvPr/>
        </p:nvGraphicFramePr>
        <p:xfrm>
          <a:off x="2555875" y="6111875"/>
          <a:ext cx="13779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Формула" r:id="rId4" imgW="457002" imgH="165028" progId="Equation.3">
                  <p:embed/>
                </p:oleObj>
              </mc:Choice>
              <mc:Fallback>
                <p:oleObj name="Формула" r:id="rId4" imgW="457002" imgH="165028" progId="Equation.3">
                  <p:embed/>
                  <p:pic>
                    <p:nvPicPr>
                      <p:cNvPr id="2765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6111875"/>
                        <a:ext cx="13779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4356100" y="3140075"/>
          <a:ext cx="455453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Формула" r:id="rId6" imgW="1574800" imgH="393700" progId="Equation.3">
                  <p:embed/>
                </p:oleObj>
              </mc:Choice>
              <mc:Fallback>
                <p:oleObj name="Формула" r:id="rId6" imgW="1574800" imgH="393700" progId="Equation.3">
                  <p:embed/>
                  <p:pic>
                    <p:nvPicPr>
                      <p:cNvPr id="942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140075"/>
                        <a:ext cx="4554538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5435600" y="2565400"/>
          <a:ext cx="24193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Формула" r:id="rId8" imgW="761669" imgH="241195" progId="Equation.3">
                  <p:embed/>
                </p:oleObj>
              </mc:Choice>
              <mc:Fallback>
                <p:oleObj name="Формула" r:id="rId8" imgW="761669" imgH="241195" progId="Equation.3">
                  <p:embed/>
                  <p:pic>
                    <p:nvPicPr>
                      <p:cNvPr id="942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565400"/>
                        <a:ext cx="24193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2" name="AutoShape 14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gradFill rotWithShape="1">
            <a:gsLst>
              <a:gs pos="0">
                <a:srgbClr val="FFFFFF"/>
              </a:gs>
              <a:gs pos="100000">
                <a:srgbClr val="9FF82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60" name="AutoShape 15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FF82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61" name="Rectangle 16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sp>
        <p:nvSpPr>
          <p:cNvPr id="27663" name="Freeform 18"/>
          <p:cNvSpPr>
            <a:spLocks/>
          </p:cNvSpPr>
          <p:nvPr/>
        </p:nvSpPr>
        <p:spPr bwMode="auto">
          <a:xfrm>
            <a:off x="762000" y="4406900"/>
            <a:ext cx="2565400" cy="1588"/>
          </a:xfrm>
          <a:custGeom>
            <a:avLst/>
            <a:gdLst>
              <a:gd name="T0" fmla="*/ 0 w 1616"/>
              <a:gd name="T1" fmla="*/ 0 h 1"/>
              <a:gd name="T2" fmla="*/ 2147483647 w 161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6" h="1">
                <a:moveTo>
                  <a:pt x="0" y="0"/>
                </a:moveTo>
                <a:lnTo>
                  <a:pt x="1616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1547813" y="45085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4228" name="Freeform 20" descr="Крупная клетка"/>
          <p:cNvSpPr>
            <a:spLocks/>
          </p:cNvSpPr>
          <p:nvPr/>
        </p:nvSpPr>
        <p:spPr bwMode="auto">
          <a:xfrm>
            <a:off x="827088" y="2205038"/>
            <a:ext cx="2449512" cy="2144712"/>
          </a:xfrm>
          <a:custGeom>
            <a:avLst/>
            <a:gdLst>
              <a:gd name="T0" fmla="*/ 0 w 1543"/>
              <a:gd name="T1" fmla="*/ 2147483647 h 1351"/>
              <a:gd name="T2" fmla="*/ 1932958655 w 1543"/>
              <a:gd name="T3" fmla="*/ 0 h 1351"/>
              <a:gd name="T4" fmla="*/ 2147483647 w 1543"/>
              <a:gd name="T5" fmla="*/ 2147483647 h 1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3" h="1351">
                <a:moveTo>
                  <a:pt x="0" y="1350"/>
                </a:moveTo>
                <a:lnTo>
                  <a:pt x="767" y="0"/>
                </a:lnTo>
                <a:lnTo>
                  <a:pt x="1543" y="1351"/>
                </a:lnTo>
              </a:path>
            </a:pathLst>
          </a:custGeom>
          <a:blipFill dpi="0" rotWithShape="0">
            <a:blip r:embed="rId10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7667" name="AutoShape 24"/>
          <p:cNvSpPr>
            <a:spLocks noChangeArrowheads="1"/>
          </p:cNvSpPr>
          <p:nvPr/>
        </p:nvSpPr>
        <p:spPr bwMode="auto">
          <a:xfrm rot="-5400000">
            <a:off x="1905000" y="2495551"/>
            <a:ext cx="293687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7668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7451725" y="476250"/>
          <a:ext cx="6223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Формула" r:id="rId11" imgW="266469" imgH="431425" progId="Equation.3">
                  <p:embed/>
                </p:oleObj>
              </mc:Choice>
              <mc:Fallback>
                <p:oleObj name="Формула" r:id="rId11" imgW="266469" imgH="431425" progId="Equation.3">
                  <p:embed/>
                  <p:pic>
                    <p:nvPicPr>
                      <p:cNvPr id="2766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76250"/>
                        <a:ext cx="6223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6" name="Object 28"/>
          <p:cNvGraphicFramePr>
            <a:graphicFrameLocks noChangeAspect="1"/>
          </p:cNvGraphicFramePr>
          <p:nvPr/>
        </p:nvGraphicFramePr>
        <p:xfrm>
          <a:off x="4572000" y="5013325"/>
          <a:ext cx="42005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Формула" r:id="rId13" imgW="1346200" imgH="203200" progId="Equation.3">
                  <p:embed/>
                </p:oleObj>
              </mc:Choice>
              <mc:Fallback>
                <p:oleObj name="Формула" r:id="rId13" imgW="1346200" imgH="203200" progId="Equation.3">
                  <p:embed/>
                  <p:pic>
                    <p:nvPicPr>
                      <p:cNvPr id="9423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325"/>
                        <a:ext cx="42005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7" name="Object 29"/>
          <p:cNvGraphicFramePr>
            <a:graphicFrameLocks noChangeAspect="1"/>
          </p:cNvGraphicFramePr>
          <p:nvPr/>
        </p:nvGraphicFramePr>
        <p:xfrm>
          <a:off x="4427538" y="3860800"/>
          <a:ext cx="4113212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Формула" r:id="rId15" imgW="1295400" imgH="393700" progId="Equation.3">
                  <p:embed/>
                </p:oleObj>
              </mc:Choice>
              <mc:Fallback>
                <p:oleObj name="Формула" r:id="rId15" imgW="1295400" imgH="393700" progId="Equation.3">
                  <p:embed/>
                  <p:pic>
                    <p:nvPicPr>
                      <p:cNvPr id="9423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860800"/>
                        <a:ext cx="4113212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4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5"/>
                  </p:tgtEl>
                </p:cond>
              </p:nextCondLst>
            </p:seq>
          </p:childTnLst>
        </p:cTn>
      </p:par>
    </p:tnLst>
    <p:bldLst>
      <p:bldP spid="94210" grpId="0" animBg="1"/>
      <p:bldP spid="94227" grpId="0"/>
      <p:bldP spid="942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169901)</a:t>
            </a:r>
            <a:endParaRPr lang="ru-RU" altLang="ru-RU" sz="2400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ромбе сторона равна 10,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диагоналей —                  , а угол,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лежащий напротив этой диагонали, равен 45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ромба.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348038" y="422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47813" y="640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2268538" y="6142038"/>
          <a:ext cx="28622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Формула" r:id="rId4" imgW="1066337" imgH="266584" progId="Equation.3">
                  <p:embed/>
                </p:oleObj>
              </mc:Choice>
              <mc:Fallback>
                <p:oleObj name="Формула" r:id="rId4" imgW="1066337" imgH="266584" progId="Equation.3">
                  <p:embed/>
                  <p:pic>
                    <p:nvPicPr>
                      <p:cNvPr id="1116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6142038"/>
                        <a:ext cx="28622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4356100" y="3933825"/>
          <a:ext cx="455453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Формула" r:id="rId6" imgW="1574800" imgH="393700" progId="Equation.3">
                  <p:embed/>
                </p:oleObj>
              </mc:Choice>
              <mc:Fallback>
                <p:oleObj name="Формула" r:id="rId6" imgW="1574800" imgH="393700" progId="Equation.3">
                  <p:embed/>
                  <p:pic>
                    <p:nvPicPr>
                      <p:cNvPr id="1116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933825"/>
                        <a:ext cx="4554538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8" name="AutoShape 12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gradFill rotWithShape="1">
            <a:gsLst>
              <a:gs pos="0">
                <a:srgbClr val="FFFFFF"/>
              </a:gs>
              <a:gs pos="100000">
                <a:srgbClr val="9FF82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83" name="AutoShape 13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FF82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sp>
        <p:nvSpPr>
          <p:cNvPr id="28686" name="Freeform 16"/>
          <p:cNvSpPr>
            <a:spLocks/>
          </p:cNvSpPr>
          <p:nvPr/>
        </p:nvSpPr>
        <p:spPr bwMode="auto">
          <a:xfrm>
            <a:off x="762000" y="4406900"/>
            <a:ext cx="2565400" cy="1588"/>
          </a:xfrm>
          <a:custGeom>
            <a:avLst/>
            <a:gdLst>
              <a:gd name="T0" fmla="*/ 0 w 1616"/>
              <a:gd name="T1" fmla="*/ 0 h 1"/>
              <a:gd name="T2" fmla="*/ 2147483647 w 161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6" h="1">
                <a:moveTo>
                  <a:pt x="0" y="0"/>
                </a:moveTo>
                <a:lnTo>
                  <a:pt x="1616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1547813" y="45085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1634" name="Freeform 18" descr="Крупная клетка"/>
          <p:cNvSpPr>
            <a:spLocks/>
          </p:cNvSpPr>
          <p:nvPr/>
        </p:nvSpPr>
        <p:spPr bwMode="auto">
          <a:xfrm>
            <a:off x="827088" y="2205038"/>
            <a:ext cx="2449512" cy="2144712"/>
          </a:xfrm>
          <a:custGeom>
            <a:avLst/>
            <a:gdLst>
              <a:gd name="T0" fmla="*/ 0 w 1543"/>
              <a:gd name="T1" fmla="*/ 2147483647 h 1351"/>
              <a:gd name="T2" fmla="*/ 1932958655 w 1543"/>
              <a:gd name="T3" fmla="*/ 0 h 1351"/>
              <a:gd name="T4" fmla="*/ 2147483647 w 1543"/>
              <a:gd name="T5" fmla="*/ 2147483647 h 1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3" h="1351">
                <a:moveTo>
                  <a:pt x="0" y="1350"/>
                </a:moveTo>
                <a:lnTo>
                  <a:pt x="767" y="0"/>
                </a:lnTo>
                <a:lnTo>
                  <a:pt x="1543" y="1351"/>
                </a:lnTo>
              </a:path>
            </a:pathLst>
          </a:custGeom>
          <a:blipFill dpi="0" rotWithShape="0">
            <a:blip r:embed="rId8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9" name="AutoShape 20"/>
          <p:cNvSpPr>
            <a:spLocks noChangeArrowheads="1"/>
          </p:cNvSpPr>
          <p:nvPr/>
        </p:nvSpPr>
        <p:spPr bwMode="auto">
          <a:xfrm rot="-5400000">
            <a:off x="1905000" y="2495551"/>
            <a:ext cx="293687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8690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549275"/>
          <a:ext cx="14144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Формула" r:id="rId9" imgW="698197" imgH="266584" progId="Equation.3">
                  <p:embed/>
                </p:oleObj>
              </mc:Choice>
              <mc:Fallback>
                <p:oleObj name="Формула" r:id="rId9" imgW="698197" imgH="266584" progId="Equation.3">
                  <p:embed/>
                  <p:pic>
                    <p:nvPicPr>
                      <p:cNvPr id="2869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141446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9" name="Object 23"/>
          <p:cNvGraphicFramePr>
            <a:graphicFrameLocks noChangeAspect="1"/>
          </p:cNvGraphicFramePr>
          <p:nvPr/>
        </p:nvGraphicFramePr>
        <p:xfrm>
          <a:off x="5508625" y="2924175"/>
          <a:ext cx="20161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Формула" r:id="rId11" imgW="634449" imgH="215713" progId="Equation.3">
                  <p:embed/>
                </p:oleObj>
              </mc:Choice>
              <mc:Fallback>
                <p:oleObj name="Формула" r:id="rId11" imgW="634449" imgH="215713" progId="Equation.3">
                  <p:embed/>
                  <p:pic>
                    <p:nvPicPr>
                      <p:cNvPr id="1116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24175"/>
                        <a:ext cx="20161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Text Box 24"/>
          <p:cNvSpPr txBox="1">
            <a:spLocks noChangeArrowheads="1"/>
          </p:cNvSpPr>
          <p:nvPr/>
        </p:nvSpPr>
        <p:spPr bwMode="auto">
          <a:xfrm>
            <a:off x="1763713" y="2924175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45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28693" name="Text Box 25"/>
          <p:cNvSpPr txBox="1">
            <a:spLocks noChangeArrowheads="1"/>
          </p:cNvSpPr>
          <p:nvPr/>
        </p:nvSpPr>
        <p:spPr bwMode="auto">
          <a:xfrm>
            <a:off x="827088" y="29241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graphicFrame>
        <p:nvGraphicFramePr>
          <p:cNvPr id="111642" name="Object 26"/>
          <p:cNvGraphicFramePr>
            <a:graphicFrameLocks noGrp="1" noChangeAspect="1"/>
          </p:cNvGraphicFramePr>
          <p:nvPr>
            <p:ph sz="half" idx="1"/>
          </p:nvPr>
        </p:nvGraphicFramePr>
        <p:xfrm>
          <a:off x="6011863" y="5695950"/>
          <a:ext cx="13684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Формула" r:id="rId13" imgW="393359" imgH="215713" progId="Equation.3">
                  <p:embed/>
                </p:oleObj>
              </mc:Choice>
              <mc:Fallback>
                <p:oleObj name="Формула" r:id="rId13" imgW="393359" imgH="215713" progId="Equation.3">
                  <p:embed/>
                  <p:pic>
                    <p:nvPicPr>
                      <p:cNvPr id="1116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695950"/>
                        <a:ext cx="13684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1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1"/>
                  </p:tgtEl>
                </p:cond>
              </p:nextCondLst>
            </p:seq>
          </p:childTnLst>
        </p:cTn>
      </p:par>
    </p:tnLst>
    <p:bldLst>
      <p:bldP spid="111618" grpId="0" animBg="1"/>
      <p:bldP spid="1116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169906)</a:t>
            </a:r>
            <a:endParaRPr lang="ru-RU" altLang="ru-RU" sz="24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ромбе сторона равна 10,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диагоналей —                     , а угол,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из которого выходит эта диагональ, равен 150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ромба.</a:t>
            </a:r>
            <a:r>
              <a:rPr lang="ru-RU" altLang="ru-RU" sz="1800"/>
              <a:t>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348038" y="422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47813" y="640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1264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4356100" y="3716338"/>
          <a:ext cx="40322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Формула" r:id="rId4" imgW="1459866" imgH="393529" progId="Equation.3">
                  <p:embed/>
                </p:oleObj>
              </mc:Choice>
              <mc:Fallback>
                <p:oleObj name="Формула" r:id="rId4" imgW="1459866" imgH="393529" progId="Equation.3">
                  <p:embed/>
                  <p:pic>
                    <p:nvPicPr>
                      <p:cNvPr id="1126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716338"/>
                        <a:ext cx="403225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9" name="Object 9"/>
          <p:cNvGraphicFramePr>
            <a:graphicFrameLocks noChangeAspect="1"/>
          </p:cNvGraphicFramePr>
          <p:nvPr/>
        </p:nvGraphicFramePr>
        <p:xfrm>
          <a:off x="3708400" y="4724400"/>
          <a:ext cx="1492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Формула" r:id="rId6" imgW="494870" imgH="177646" progId="Equation.3">
                  <p:embed/>
                </p:oleObj>
              </mc:Choice>
              <mc:Fallback>
                <p:oleObj name="Формула" r:id="rId6" imgW="494870" imgH="177646" progId="Equation.3">
                  <p:embed/>
                  <p:pic>
                    <p:nvPicPr>
                      <p:cNvPr id="1126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724400"/>
                        <a:ext cx="14922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0" name="Object 10"/>
          <p:cNvGraphicFramePr>
            <a:graphicFrameLocks noChangeAspect="1"/>
          </p:cNvGraphicFramePr>
          <p:nvPr/>
        </p:nvGraphicFramePr>
        <p:xfrm>
          <a:off x="5324475" y="4652963"/>
          <a:ext cx="381952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Формула" r:id="rId8" imgW="1320227" imgH="203112" progId="Equation.3">
                  <p:embed/>
                </p:oleObj>
              </mc:Choice>
              <mc:Fallback>
                <p:oleObj name="Формула" r:id="rId8" imgW="1320227" imgH="203112" progId="Equation.3">
                  <p:embed/>
                  <p:pic>
                    <p:nvPicPr>
                      <p:cNvPr id="1126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4652963"/>
                        <a:ext cx="381952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5435600" y="3068638"/>
          <a:ext cx="24193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Формула" r:id="rId10" imgW="761669" imgH="241195" progId="Equation.3">
                  <p:embed/>
                </p:oleObj>
              </mc:Choice>
              <mc:Fallback>
                <p:oleObj name="Формула" r:id="rId10" imgW="761669" imgH="241195" progId="Equation.3">
                  <p:embed/>
                  <p:pic>
                    <p:nvPicPr>
                      <p:cNvPr id="1126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068638"/>
                        <a:ext cx="24193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AutoShape 14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gradFill rotWithShape="1">
            <a:gsLst>
              <a:gs pos="0">
                <a:srgbClr val="FFFFFF"/>
              </a:gs>
              <a:gs pos="100000">
                <a:srgbClr val="9FF82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709" name="AutoShape 15"/>
          <p:cNvSpPr>
            <a:spLocks noChangeArrowheads="1"/>
          </p:cNvSpPr>
          <p:nvPr/>
        </p:nvSpPr>
        <p:spPr bwMode="auto">
          <a:xfrm>
            <a:off x="755650" y="2133600"/>
            <a:ext cx="2592388" cy="4535488"/>
          </a:xfrm>
          <a:prstGeom prst="diamond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FF82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29711" name="Freeform 18"/>
          <p:cNvSpPr>
            <a:spLocks/>
          </p:cNvSpPr>
          <p:nvPr/>
        </p:nvSpPr>
        <p:spPr bwMode="auto">
          <a:xfrm>
            <a:off x="762000" y="4406900"/>
            <a:ext cx="2565400" cy="1588"/>
          </a:xfrm>
          <a:custGeom>
            <a:avLst/>
            <a:gdLst>
              <a:gd name="T0" fmla="*/ 0 w 1616"/>
              <a:gd name="T1" fmla="*/ 0 h 1"/>
              <a:gd name="T2" fmla="*/ 2147483647 w 161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6" h="1">
                <a:moveTo>
                  <a:pt x="0" y="0"/>
                </a:moveTo>
                <a:lnTo>
                  <a:pt x="1616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2" name="Text Box 19"/>
          <p:cNvSpPr txBox="1">
            <a:spLocks noChangeArrowheads="1"/>
          </p:cNvSpPr>
          <p:nvPr/>
        </p:nvSpPr>
        <p:spPr bwMode="auto">
          <a:xfrm>
            <a:off x="900113" y="29241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1547813" y="45085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2661" name="Freeform 21" descr="Крупная клетка"/>
          <p:cNvSpPr>
            <a:spLocks/>
          </p:cNvSpPr>
          <p:nvPr/>
        </p:nvSpPr>
        <p:spPr bwMode="auto">
          <a:xfrm>
            <a:off x="827088" y="2205038"/>
            <a:ext cx="2449512" cy="2144712"/>
          </a:xfrm>
          <a:custGeom>
            <a:avLst/>
            <a:gdLst>
              <a:gd name="T0" fmla="*/ 0 w 1543"/>
              <a:gd name="T1" fmla="*/ 2147483647 h 1351"/>
              <a:gd name="T2" fmla="*/ 1932958655 w 1543"/>
              <a:gd name="T3" fmla="*/ 0 h 1351"/>
              <a:gd name="T4" fmla="*/ 2147483647 w 1543"/>
              <a:gd name="T5" fmla="*/ 2147483647 h 1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3" h="1351">
                <a:moveTo>
                  <a:pt x="0" y="1350"/>
                </a:moveTo>
                <a:lnTo>
                  <a:pt x="767" y="0"/>
                </a:lnTo>
                <a:lnTo>
                  <a:pt x="1543" y="1351"/>
                </a:lnTo>
              </a:path>
            </a:pathLst>
          </a:cu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5" name="AutoShape 27"/>
          <p:cNvSpPr>
            <a:spLocks noChangeArrowheads="1"/>
          </p:cNvSpPr>
          <p:nvPr/>
        </p:nvSpPr>
        <p:spPr bwMode="auto">
          <a:xfrm rot="10591373">
            <a:off x="900113" y="4076700"/>
            <a:ext cx="293687" cy="576263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716" name="Text Box 28"/>
          <p:cNvSpPr txBox="1">
            <a:spLocks noChangeArrowheads="1"/>
          </p:cNvSpPr>
          <p:nvPr/>
        </p:nvSpPr>
        <p:spPr bwMode="auto">
          <a:xfrm>
            <a:off x="1116013" y="38608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150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graphicFrame>
        <p:nvGraphicFramePr>
          <p:cNvPr id="112672" name="Object 32"/>
          <p:cNvGraphicFramePr>
            <a:graphicFrameLocks noChangeAspect="1"/>
          </p:cNvGraphicFramePr>
          <p:nvPr/>
        </p:nvGraphicFramePr>
        <p:xfrm>
          <a:off x="2268538" y="6175375"/>
          <a:ext cx="2862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Формула" r:id="rId13" imgW="1066800" imgH="241300" progId="Equation.3">
                  <p:embed/>
                </p:oleObj>
              </mc:Choice>
              <mc:Fallback>
                <p:oleObj name="Формула" r:id="rId13" imgW="1066800" imgH="241300" progId="Equation.3">
                  <p:embed/>
                  <p:pic>
                    <p:nvPicPr>
                      <p:cNvPr id="11267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6175375"/>
                        <a:ext cx="2862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8" name="Rectangle 33"/>
          <p:cNvSpPr>
            <a:spLocks noChangeArrowheads="1"/>
          </p:cNvSpPr>
          <p:nvPr/>
        </p:nvSpPr>
        <p:spPr bwMode="auto">
          <a:xfrm>
            <a:off x="5364163" y="5661025"/>
            <a:ext cx="2808287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9719" name="Object 35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620713"/>
          <a:ext cx="1584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Формула" r:id="rId15" imgW="710891" imgH="241195" progId="Equation.3">
                  <p:embed/>
                </p:oleObj>
              </mc:Choice>
              <mc:Fallback>
                <p:oleObj name="Формула" r:id="rId15" imgW="710891" imgH="241195" progId="Equation.3">
                  <p:embed/>
                  <p:pic>
                    <p:nvPicPr>
                      <p:cNvPr id="2971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620713"/>
                        <a:ext cx="15843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29721" name="AutoShape 3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2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2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7"/>
                  </p:tgtEl>
                </p:cond>
              </p:nextCondLst>
            </p:seq>
          </p:childTnLst>
        </p:cTn>
      </p:par>
    </p:tnLst>
    <p:bldLst>
      <p:bldP spid="112642" grpId="0" animBg="1"/>
      <p:bldP spid="112660" grpId="0"/>
      <p:bldP spid="1126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169876)</a:t>
            </a:r>
            <a:endParaRPr lang="ru-RU" altLang="ru-RU" sz="2400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сторон параллелограмма равна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другая равна 5, а один из углов — 45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параллелограмма. 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042988" y="27813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4067175" y="28527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0" y="4941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5364163" y="2565400"/>
          <a:ext cx="2952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Формула" r:id="rId4" imgW="825142" imgH="177723" progId="Equation.3">
                  <p:embed/>
                </p:oleObj>
              </mc:Choice>
              <mc:Fallback>
                <p:oleObj name="Формула" r:id="rId4" imgW="825142" imgH="177723" progId="Equation.3">
                  <p:embed/>
                  <p:pic>
                    <p:nvPicPr>
                      <p:cNvPr id="4712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565400"/>
                        <a:ext cx="29527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8" name="Object 24"/>
          <p:cNvGraphicFramePr>
            <a:graphicFrameLocks noChangeAspect="1"/>
          </p:cNvGraphicFramePr>
          <p:nvPr/>
        </p:nvGraphicFramePr>
        <p:xfrm>
          <a:off x="4284663" y="4724400"/>
          <a:ext cx="23637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Формула" r:id="rId6" imgW="850531" imgH="190417" progId="Equation.3">
                  <p:embed/>
                </p:oleObj>
              </mc:Choice>
              <mc:Fallback>
                <p:oleObj name="Формула" r:id="rId6" imgW="850531" imgH="190417" progId="Equation.3">
                  <p:embed/>
                  <p:pic>
                    <p:nvPicPr>
                      <p:cNvPr id="4712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724400"/>
                        <a:ext cx="23637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5651500" y="4221163"/>
          <a:ext cx="18907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8" imgW="685502" imgH="165028" progId="Equation.3">
                  <p:embed/>
                </p:oleObj>
              </mc:Choice>
              <mc:Fallback>
                <p:oleObj name="Формула" r:id="rId8" imgW="685502" imgH="165028" progId="Equation.3">
                  <p:embed/>
                  <p:pic>
                    <p:nvPicPr>
                      <p:cNvPr id="4713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221163"/>
                        <a:ext cx="18907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30732" name="Rectangle 3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7136" name="AutoShape 32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34" name="AutoShape 33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35" name="Text Box 34"/>
          <p:cNvSpPr txBox="1">
            <a:spLocks noChangeArrowheads="1"/>
          </p:cNvSpPr>
          <p:nvPr/>
        </p:nvSpPr>
        <p:spPr bwMode="auto">
          <a:xfrm>
            <a:off x="2484438" y="2781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0736" name="Text Box 35"/>
          <p:cNvSpPr txBox="1">
            <a:spLocks noChangeArrowheads="1"/>
          </p:cNvSpPr>
          <p:nvPr/>
        </p:nvSpPr>
        <p:spPr bwMode="auto">
          <a:xfrm>
            <a:off x="539750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737" name="Text Box 36"/>
          <p:cNvSpPr txBox="1">
            <a:spLocks noChangeArrowheads="1"/>
          </p:cNvSpPr>
          <p:nvPr/>
        </p:nvSpPr>
        <p:spPr bwMode="auto">
          <a:xfrm>
            <a:off x="684213" y="4076700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45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30738" name="AutoShape 37"/>
          <p:cNvSpPr>
            <a:spLocks noChangeArrowheads="1"/>
          </p:cNvSpPr>
          <p:nvPr/>
        </p:nvSpPr>
        <p:spPr bwMode="auto">
          <a:xfrm rot="7893296">
            <a:off x="609600" y="4367213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2051050" y="36449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47143" name="Freeform 39"/>
          <p:cNvSpPr>
            <a:spLocks/>
          </p:cNvSpPr>
          <p:nvPr/>
        </p:nvSpPr>
        <p:spPr bwMode="auto">
          <a:xfrm>
            <a:off x="1282700" y="3289300"/>
            <a:ext cx="12700" cy="1651000"/>
          </a:xfrm>
          <a:custGeom>
            <a:avLst/>
            <a:gdLst>
              <a:gd name="T0" fmla="*/ 20161250 w 8"/>
              <a:gd name="T1" fmla="*/ 0 h 1040"/>
              <a:gd name="T2" fmla="*/ 0 w 8"/>
              <a:gd name="T3" fmla="*/ 2147483647 h 10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040">
                <a:moveTo>
                  <a:pt x="8" y="0"/>
                </a:moveTo>
                <a:lnTo>
                  <a:pt x="0" y="1040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1258888" y="4581525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1042988" y="49418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graphicFrame>
        <p:nvGraphicFramePr>
          <p:cNvPr id="47146" name="Object 42"/>
          <p:cNvGraphicFramePr>
            <a:graphicFrameLocks noChangeAspect="1"/>
          </p:cNvGraphicFramePr>
          <p:nvPr/>
        </p:nvGraphicFramePr>
        <p:xfrm>
          <a:off x="4810125" y="3175000"/>
          <a:ext cx="13684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Формула" r:id="rId10" imgW="494870" imgH="177646" progId="Equation.3">
                  <p:embed/>
                </p:oleObj>
              </mc:Choice>
              <mc:Fallback>
                <p:oleObj name="Формула" r:id="rId10" imgW="494870" imgH="177646" progId="Equation.3">
                  <p:embed/>
                  <p:pic>
                    <p:nvPicPr>
                      <p:cNvPr id="4714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3175000"/>
                        <a:ext cx="13684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47" name="Object 43"/>
          <p:cNvGraphicFramePr>
            <a:graphicFrameLocks noChangeAspect="1"/>
          </p:cNvGraphicFramePr>
          <p:nvPr/>
        </p:nvGraphicFramePr>
        <p:xfrm>
          <a:off x="4124325" y="3644900"/>
          <a:ext cx="50196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Формула" r:id="rId12" imgW="1917700" imgH="228600" progId="Equation.3">
                  <p:embed/>
                </p:oleObj>
              </mc:Choice>
              <mc:Fallback>
                <p:oleObj name="Формула" r:id="rId12" imgW="1917700" imgH="228600" progId="Equation.3">
                  <p:embed/>
                  <p:pic>
                    <p:nvPicPr>
                      <p:cNvPr id="4714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644900"/>
                        <a:ext cx="50196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8" name="AutoShape 44"/>
          <p:cNvSpPr>
            <a:spLocks noChangeArrowheads="1"/>
          </p:cNvSpPr>
          <p:nvPr/>
        </p:nvSpPr>
        <p:spPr bwMode="auto">
          <a:xfrm>
            <a:off x="6804025" y="4868863"/>
            <a:ext cx="796925" cy="269875"/>
          </a:xfrm>
          <a:prstGeom prst="rightArrow">
            <a:avLst>
              <a:gd name="adj1" fmla="val 50000"/>
              <a:gd name="adj2" fmla="val 73824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7740650" y="4581525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АН</a:t>
            </a:r>
          </a:p>
        </p:txBody>
      </p:sp>
      <p:graphicFrame>
        <p:nvGraphicFramePr>
          <p:cNvPr id="47150" name="Object 46"/>
          <p:cNvGraphicFramePr>
            <a:graphicFrameLocks noGrp="1" noChangeAspect="1"/>
          </p:cNvGraphicFramePr>
          <p:nvPr>
            <p:ph/>
          </p:nvPr>
        </p:nvGraphicFramePr>
        <p:xfrm>
          <a:off x="5940425" y="5699125"/>
          <a:ext cx="14398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14" imgW="393359" imgH="215713" progId="Equation.3">
                  <p:embed/>
                </p:oleObj>
              </mc:Choice>
              <mc:Fallback>
                <p:oleObj name="Формула" r:id="rId14" imgW="393359" imgH="215713" progId="Equation.3">
                  <p:embed/>
                  <p:pic>
                    <p:nvPicPr>
                      <p:cNvPr id="4715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699125"/>
                        <a:ext cx="1439863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998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7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34"/>
                  </p:tgtEl>
                </p:cond>
              </p:nextCondLst>
            </p:seq>
          </p:childTnLst>
        </p:cTn>
      </p:par>
    </p:tnLst>
    <p:bldLst>
      <p:bldP spid="47106" grpId="0" animBg="1"/>
      <p:bldP spid="47142" grpId="0"/>
      <p:bldP spid="47145" grpId="0"/>
      <p:bldP spid="47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один из катетов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10, а угол, лежащий напротив него,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30</a:t>
            </a:r>
            <a:r>
              <a:rPr lang="ru-RU" altLang="ru-RU" sz="2400" baseline="30000"/>
              <a:t>0</a:t>
            </a:r>
            <a:r>
              <a:rPr lang="ru-RU" altLang="ru-RU" sz="2400"/>
              <a:t> . Найдите </a:t>
            </a:r>
            <a:r>
              <a:rPr lang="ru-RU" altLang="ru-RU" sz="2400" b="1"/>
              <a:t>площадь</a:t>
            </a:r>
            <a:r>
              <a:rPr lang="ru-RU" altLang="ru-RU" sz="2400"/>
              <a:t> треугольника.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169838)</a:t>
            </a:r>
            <a:endParaRPr lang="ru-RU" altLang="ru-RU" sz="2400" dirty="0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CC99FF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4103" name="Text Box 21"/>
          <p:cNvSpPr txBox="1">
            <a:spLocks noChangeArrowheads="1"/>
          </p:cNvSpPr>
          <p:nvPr/>
        </p:nvSpPr>
        <p:spPr bwMode="auto">
          <a:xfrm>
            <a:off x="611188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4104" name="Rectangle 22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4848225" y="3500438"/>
          <a:ext cx="20415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4" imgW="736280" imgH="393529" progId="Equation.3">
                  <p:embed/>
                </p:oleObj>
              </mc:Choice>
              <mc:Fallback>
                <p:oleObj name="Формула" r:id="rId4" imgW="736280" imgH="393529" progId="Equation.3">
                  <p:embed/>
                  <p:pic>
                    <p:nvPicPr>
                      <p:cNvPr id="309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3500438"/>
                        <a:ext cx="204152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435600" y="2565400"/>
          <a:ext cx="25923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6" imgW="926698" imgH="393529" progId="Equation.3">
                  <p:embed/>
                </p:oleObj>
              </mc:Choice>
              <mc:Fallback>
                <p:oleObj name="Формула" r:id="rId6" imgW="926698" imgH="393529" progId="Equation.3">
                  <p:embed/>
                  <p:pic>
                    <p:nvPicPr>
                      <p:cNvPr id="31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565400"/>
                        <a:ext cx="259238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8" name="Object 5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95700" y="4652963"/>
          <a:ext cx="33131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8" imgW="1155700" imgH="203200" progId="Equation.3">
                  <p:embed/>
                </p:oleObj>
              </mc:Choice>
              <mc:Fallback>
                <p:oleObj name="Формула" r:id="rId8" imgW="1155700" imgH="203200" progId="Equation.3">
                  <p:embed/>
                  <p:pic>
                    <p:nvPicPr>
                      <p:cNvPr id="312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4652963"/>
                        <a:ext cx="33131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43"/>
          <p:cNvSpPr txBox="1">
            <a:spLocks noChangeArrowheads="1"/>
          </p:cNvSpPr>
          <p:nvPr/>
        </p:nvSpPr>
        <p:spPr bwMode="auto">
          <a:xfrm>
            <a:off x="2051050" y="61658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4111" name="AutoShape 44"/>
          <p:cNvSpPr>
            <a:spLocks noChangeArrowheads="1"/>
          </p:cNvSpPr>
          <p:nvPr/>
        </p:nvSpPr>
        <p:spPr bwMode="auto">
          <a:xfrm rot="-6581656">
            <a:off x="1243013" y="2870200"/>
            <a:ext cx="293688" cy="547687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12" name="Text Box 45"/>
          <p:cNvSpPr txBox="1">
            <a:spLocks noChangeArrowheads="1"/>
          </p:cNvSpPr>
          <p:nvPr/>
        </p:nvSpPr>
        <p:spPr bwMode="auto">
          <a:xfrm>
            <a:off x="1258888" y="32845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4113" name="AutoShape 46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14" name="Rectangle 52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7151688" y="3932238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8375650" y="3643313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auto">
          <a:xfrm>
            <a:off x="7224713" y="4868863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8375650" y="4579938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АС</a:t>
            </a:r>
          </a:p>
        </p:txBody>
      </p:sp>
      <p:graphicFrame>
        <p:nvGraphicFramePr>
          <p:cNvPr id="3135" name="Object 6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11863" y="5602288"/>
          <a:ext cx="1584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10" imgW="381000" imgH="228600" progId="Equation.3">
                  <p:embed/>
                </p:oleObj>
              </mc:Choice>
              <mc:Fallback>
                <p:oleObj name="Формула" r:id="rId10" imgW="381000" imgH="228600" progId="Equation.3">
                  <p:embed/>
                  <p:pic>
                    <p:nvPicPr>
                      <p:cNvPr id="3135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602288"/>
                        <a:ext cx="15843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</p:childTnLst>
        </p:cTn>
      </p:par>
    </p:tnLst>
    <p:bldLst>
      <p:bldP spid="3077" grpId="0" animBg="1"/>
      <p:bldP spid="3096" grpId="0"/>
      <p:bldP spid="3132" grpId="0"/>
      <p:bldP spid="31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169878)</a:t>
            </a:r>
            <a:endParaRPr lang="ru-RU" altLang="ru-RU" sz="2400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сторон параллелограмма равна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другая равна 5, синус одного из углов равен    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параллелограмма.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42988" y="27813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067175" y="28527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4941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4716463" y="3068638"/>
          <a:ext cx="40322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4" imgW="1307532" imgH="177723" progId="Equation.3">
                  <p:embed/>
                </p:oleObj>
              </mc:Choice>
              <mc:Fallback>
                <p:oleObj name="Формула" r:id="rId4" imgW="1307532" imgH="177723" progId="Equation.3">
                  <p:embed/>
                  <p:pic>
                    <p:nvPicPr>
                      <p:cNvPr id="962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068638"/>
                        <a:ext cx="40322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8532813" y="692150"/>
          <a:ext cx="263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Формула" r:id="rId6" imgW="139639" imgH="393529" progId="Equation.3">
                  <p:embed/>
                </p:oleObj>
              </mc:Choice>
              <mc:Fallback>
                <p:oleObj name="Формула" r:id="rId6" imgW="139639" imgH="393529" progId="Equation.3">
                  <p:embed/>
                  <p:pic>
                    <p:nvPicPr>
                      <p:cNvPr id="962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813" y="692150"/>
                        <a:ext cx="2635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Подсказка:</a:t>
            </a:r>
            <a:r>
              <a:rPr lang="ru-RU" altLang="ru-RU" sz="2400"/>
              <a:t> </a:t>
            </a:r>
          </a:p>
        </p:txBody>
      </p:sp>
      <p:sp>
        <p:nvSpPr>
          <p:cNvPr id="31755" name="Rectangle 13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6270" name="AutoShape 14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757" name="AutoShape 15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1619250" y="4941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1759" name="Text Box 17"/>
          <p:cNvSpPr txBox="1">
            <a:spLocks noChangeArrowheads="1"/>
          </p:cNvSpPr>
          <p:nvPr/>
        </p:nvSpPr>
        <p:spPr bwMode="auto">
          <a:xfrm>
            <a:off x="539750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760" name="AutoShape 19"/>
          <p:cNvSpPr>
            <a:spLocks noChangeArrowheads="1"/>
          </p:cNvSpPr>
          <p:nvPr/>
        </p:nvSpPr>
        <p:spPr bwMode="auto">
          <a:xfrm rot="7893296">
            <a:off x="609600" y="4367213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051050" y="36449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4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6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8"/>
                  </p:tgtEl>
                </p:cond>
              </p:nextCondLst>
            </p:seq>
          </p:childTnLst>
        </p:cTn>
      </p:par>
    </p:tnLst>
    <p:bldLst>
      <p:bldP spid="96258" grpId="0" animBg="1"/>
      <p:bldP spid="96276" grpId="0"/>
      <p:bldP spid="9628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en-US" altLang="ru-RU" sz="2400" b="1" dirty="0" smtClean="0"/>
              <a:t>1</a:t>
            </a:r>
            <a:r>
              <a:rPr lang="ru-RU" altLang="ru-RU" sz="2400" b="1" dirty="0" smtClean="0"/>
              <a:t>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169879)</a:t>
            </a:r>
            <a:endParaRPr lang="ru-RU" altLang="ru-RU" sz="24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51050" y="260350"/>
            <a:ext cx="6913563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сторон параллелограмма равна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другая равна 5, косинус одного из углов            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параллелограмма.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42988" y="27813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067175" y="28527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132138" y="4941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0" y="4941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4716463" y="3357563"/>
          <a:ext cx="36718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Формула" r:id="rId4" imgW="1307532" imgH="177723" progId="Equation.3">
                  <p:embed/>
                </p:oleObj>
              </mc:Choice>
              <mc:Fallback>
                <p:oleObj name="Формула" r:id="rId4" imgW="1307532" imgH="177723" progId="Equation.3">
                  <p:embed/>
                  <p:pic>
                    <p:nvPicPr>
                      <p:cNvPr id="972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357563"/>
                        <a:ext cx="36718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1" name="AutoShape 15"/>
          <p:cNvSpPr>
            <a:spLocks noChangeArrowheads="1"/>
          </p:cNvSpPr>
          <p:nvPr/>
        </p:nvSpPr>
        <p:spPr bwMode="auto">
          <a:xfrm>
            <a:off x="250825" y="3284538"/>
            <a:ext cx="4176713" cy="1657350"/>
          </a:xfrm>
          <a:prstGeom prst="parallelogram">
            <a:avLst>
              <a:gd name="adj" fmla="val 63003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2" name="Text Box 16"/>
          <p:cNvSpPr txBox="1">
            <a:spLocks noChangeArrowheads="1"/>
          </p:cNvSpPr>
          <p:nvPr/>
        </p:nvSpPr>
        <p:spPr bwMode="auto">
          <a:xfrm>
            <a:off x="1547813" y="4941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539750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784" name="AutoShape 19"/>
          <p:cNvSpPr>
            <a:spLocks noChangeArrowheads="1"/>
          </p:cNvSpPr>
          <p:nvPr/>
        </p:nvSpPr>
        <p:spPr bwMode="auto">
          <a:xfrm rot="7893296">
            <a:off x="609600" y="4367213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051050" y="36449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4643438" y="4076700"/>
          <a:ext cx="400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Формула" r:id="rId7" imgW="1447172" imgH="203112" progId="Equation.3">
                  <p:embed/>
                </p:oleObj>
              </mc:Choice>
              <mc:Fallback>
                <p:oleObj name="Формула" r:id="rId7" imgW="1447172" imgH="203112" progId="Equation.3">
                  <p:embed/>
                  <p:pic>
                    <p:nvPicPr>
                      <p:cNvPr id="973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076700"/>
                        <a:ext cx="400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9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8027988" y="765175"/>
          <a:ext cx="6858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Формула" r:id="rId9" imgW="342751" imgH="431613" progId="Equation.3">
                  <p:embed/>
                </p:oleObj>
              </mc:Choice>
              <mc:Fallback>
                <p:oleObj name="Формула" r:id="rId9" imgW="342751" imgH="431613" progId="Equation.3">
                  <p:embed/>
                  <p:pic>
                    <p:nvPicPr>
                      <p:cNvPr id="973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765175"/>
                        <a:ext cx="6858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7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2"/>
                  </p:tgtEl>
                </p:cond>
              </p:nextCondLst>
            </p:seq>
          </p:childTnLst>
        </p:cTn>
      </p:par>
    </p:tnLst>
    <p:bldLst>
      <p:bldP spid="97282" grpId="0" animBg="1"/>
      <p:bldP spid="97300" grpId="0"/>
      <p:bldP spid="973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Основания трапеции равны 18 и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боковых сторон равна         , а угол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между ней и одним из оснований равен 135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трапеции.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169881)</a:t>
            </a:r>
            <a:endParaRPr lang="ru-RU" altLang="ru-RU" sz="2400" dirty="0"/>
          </a:p>
        </p:txBody>
      </p:sp>
      <p:sp>
        <p:nvSpPr>
          <p:cNvPr id="33796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3797" name="Text Box 31"/>
          <p:cNvSpPr txBox="1">
            <a:spLocks noChangeArrowheads="1"/>
          </p:cNvSpPr>
          <p:nvPr/>
        </p:nvSpPr>
        <p:spPr bwMode="auto">
          <a:xfrm>
            <a:off x="3851275" y="5013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31776" name="Object 32"/>
          <p:cNvGraphicFramePr>
            <a:graphicFrameLocks noChangeAspect="1"/>
          </p:cNvGraphicFramePr>
          <p:nvPr/>
        </p:nvGraphicFramePr>
        <p:xfrm>
          <a:off x="5940425" y="4508500"/>
          <a:ext cx="1800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Формула" r:id="rId4" imgW="660113" imgH="165028" progId="Equation.3">
                  <p:embed/>
                </p:oleObj>
              </mc:Choice>
              <mc:Fallback>
                <p:oleObj name="Формула" r:id="rId4" imgW="660113" imgH="165028" progId="Equation.3">
                  <p:embed/>
                  <p:pic>
                    <p:nvPicPr>
                      <p:cNvPr id="31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508500"/>
                        <a:ext cx="18002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35"/>
          <p:cNvSpPr txBox="1">
            <a:spLocks noChangeArrowheads="1"/>
          </p:cNvSpPr>
          <p:nvPr/>
        </p:nvSpPr>
        <p:spPr bwMode="auto">
          <a:xfrm>
            <a:off x="179388" y="50133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3800" name="Text Box 36"/>
          <p:cNvSpPr txBox="1">
            <a:spLocks noChangeArrowheads="1"/>
          </p:cNvSpPr>
          <p:nvPr/>
        </p:nvSpPr>
        <p:spPr bwMode="auto">
          <a:xfrm>
            <a:off x="1116013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graphicFrame>
        <p:nvGraphicFramePr>
          <p:cNvPr id="31792" name="Object 48"/>
          <p:cNvGraphicFramePr>
            <a:graphicFrameLocks noChangeAspect="1"/>
          </p:cNvGraphicFramePr>
          <p:nvPr/>
        </p:nvGraphicFramePr>
        <p:xfrm>
          <a:off x="4787900" y="4941888"/>
          <a:ext cx="237331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Формула" r:id="rId6" imgW="825500" imgH="190500" progId="Equation.3">
                  <p:embed/>
                </p:oleObj>
              </mc:Choice>
              <mc:Fallback>
                <p:oleObj name="Формула" r:id="rId6" imgW="825500" imgH="190500" progId="Equation.3">
                  <p:embed/>
                  <p:pic>
                    <p:nvPicPr>
                      <p:cNvPr id="31792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941888"/>
                        <a:ext cx="2373313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4" name="Object 50"/>
          <p:cNvGraphicFramePr>
            <a:graphicFrameLocks noChangeAspect="1"/>
          </p:cNvGraphicFramePr>
          <p:nvPr/>
        </p:nvGraphicFramePr>
        <p:xfrm>
          <a:off x="4572000" y="2492375"/>
          <a:ext cx="40909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Формула" r:id="rId8" imgW="1358310" imgH="393529" progId="Equation.3">
                  <p:embed/>
                </p:oleObj>
              </mc:Choice>
              <mc:Fallback>
                <p:oleObj name="Формула" r:id="rId8" imgW="1358310" imgH="393529" progId="Equation.3">
                  <p:embed/>
                  <p:pic>
                    <p:nvPicPr>
                      <p:cNvPr id="3179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92375"/>
                        <a:ext cx="40909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5" name="Object 51"/>
          <p:cNvGraphicFramePr>
            <a:graphicFrameLocks noChangeAspect="1"/>
          </p:cNvGraphicFramePr>
          <p:nvPr/>
        </p:nvGraphicFramePr>
        <p:xfrm>
          <a:off x="6877050" y="549275"/>
          <a:ext cx="7493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Формула" r:id="rId10" imgW="317087" imgH="215619" progId="Equation.3">
                  <p:embed/>
                </p:oleObj>
              </mc:Choice>
              <mc:Fallback>
                <p:oleObj name="Формула" r:id="rId10" imgW="317087" imgH="215619" progId="Equation.3">
                  <p:embed/>
                  <p:pic>
                    <p:nvPicPr>
                      <p:cNvPr id="31795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549275"/>
                        <a:ext cx="7493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1" name="Rectangle 57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sp>
        <p:nvSpPr>
          <p:cNvPr id="33805" name="Rectangle 58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33807" name="Freeform 60"/>
          <p:cNvSpPr>
            <a:spLocks/>
          </p:cNvSpPr>
          <p:nvPr/>
        </p:nvSpPr>
        <p:spPr bwMode="auto">
          <a:xfrm>
            <a:off x="431800" y="2844800"/>
            <a:ext cx="3759200" cy="2247900"/>
          </a:xfrm>
          <a:custGeom>
            <a:avLst/>
            <a:gdLst>
              <a:gd name="T0" fmla="*/ 0 w 2368"/>
              <a:gd name="T1" fmla="*/ 2147483647 h 1416"/>
              <a:gd name="T2" fmla="*/ 1754028750 w 2368"/>
              <a:gd name="T3" fmla="*/ 20161250 h 1416"/>
              <a:gd name="T4" fmla="*/ 2147483647 w 2368"/>
              <a:gd name="T5" fmla="*/ 0 h 1416"/>
              <a:gd name="T6" fmla="*/ 2147483647 w 2368"/>
              <a:gd name="T7" fmla="*/ 2147483647 h 1416"/>
              <a:gd name="T8" fmla="*/ 20161250 w 2368"/>
              <a:gd name="T9" fmla="*/ 2147483647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68" h="1416">
                <a:moveTo>
                  <a:pt x="0" y="1416"/>
                </a:moveTo>
                <a:lnTo>
                  <a:pt x="696" y="8"/>
                </a:lnTo>
                <a:lnTo>
                  <a:pt x="1984" y="0"/>
                </a:lnTo>
                <a:lnTo>
                  <a:pt x="2368" y="1384"/>
                </a:lnTo>
                <a:lnTo>
                  <a:pt x="8" y="140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8" name="Freeform 61"/>
          <p:cNvSpPr>
            <a:spLocks/>
          </p:cNvSpPr>
          <p:nvPr/>
        </p:nvSpPr>
        <p:spPr bwMode="auto">
          <a:xfrm>
            <a:off x="495300" y="2870200"/>
            <a:ext cx="3632200" cy="2159000"/>
          </a:xfrm>
          <a:custGeom>
            <a:avLst/>
            <a:gdLst>
              <a:gd name="T0" fmla="*/ 0 w 2288"/>
              <a:gd name="T1" fmla="*/ 2147483647 h 1360"/>
              <a:gd name="T2" fmla="*/ 1673383750 w 2288"/>
              <a:gd name="T3" fmla="*/ 20161250 h 1360"/>
              <a:gd name="T4" fmla="*/ 2147483647 w 2288"/>
              <a:gd name="T5" fmla="*/ 0 h 1360"/>
              <a:gd name="T6" fmla="*/ 2147483647 w 2288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8" h="1360">
                <a:moveTo>
                  <a:pt x="0" y="1360"/>
                </a:moveTo>
                <a:lnTo>
                  <a:pt x="664" y="8"/>
                </a:lnTo>
                <a:lnTo>
                  <a:pt x="1928" y="0"/>
                </a:lnTo>
                <a:lnTo>
                  <a:pt x="2288" y="1344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2051050" y="3644900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3810" name="Text Box 63"/>
          <p:cNvSpPr txBox="1">
            <a:spLocks noChangeArrowheads="1"/>
          </p:cNvSpPr>
          <p:nvPr/>
        </p:nvSpPr>
        <p:spPr bwMode="auto">
          <a:xfrm>
            <a:off x="2339975" y="2420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3811" name="Text Box 64"/>
          <p:cNvSpPr txBox="1">
            <a:spLocks noChangeArrowheads="1"/>
          </p:cNvSpPr>
          <p:nvPr/>
        </p:nvSpPr>
        <p:spPr bwMode="auto">
          <a:xfrm>
            <a:off x="2051050" y="5084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18</a:t>
            </a:r>
          </a:p>
        </p:txBody>
      </p:sp>
      <p:graphicFrame>
        <p:nvGraphicFramePr>
          <p:cNvPr id="31809" name="Object 65"/>
          <p:cNvGraphicFramePr>
            <a:graphicFrameLocks noGrp="1" noChangeAspect="1"/>
          </p:cNvGraphicFramePr>
          <p:nvPr>
            <p:ph/>
          </p:nvPr>
        </p:nvGraphicFramePr>
        <p:xfrm>
          <a:off x="323850" y="3500438"/>
          <a:ext cx="7191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Формула" r:id="rId12" imgW="317087" imgH="215619" progId="Equation.3">
                  <p:embed/>
                </p:oleObj>
              </mc:Choice>
              <mc:Fallback>
                <p:oleObj name="Формула" r:id="rId12" imgW="317087" imgH="215619" progId="Equation.3">
                  <p:embed/>
                  <p:pic>
                    <p:nvPicPr>
                      <p:cNvPr id="31809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00438"/>
                        <a:ext cx="7191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3" name="Text Box 67"/>
          <p:cNvSpPr txBox="1">
            <a:spLocks noChangeArrowheads="1"/>
          </p:cNvSpPr>
          <p:nvPr/>
        </p:nvSpPr>
        <p:spPr bwMode="auto">
          <a:xfrm>
            <a:off x="1835150" y="299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135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33814" name="AutoShape 68"/>
          <p:cNvSpPr>
            <a:spLocks noChangeArrowheads="1"/>
          </p:cNvSpPr>
          <p:nvPr/>
        </p:nvSpPr>
        <p:spPr bwMode="auto">
          <a:xfrm rot="-7204058">
            <a:off x="1544638" y="2855912"/>
            <a:ext cx="293688" cy="576263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813" name="Freeform 69"/>
          <p:cNvSpPr>
            <a:spLocks/>
          </p:cNvSpPr>
          <p:nvPr/>
        </p:nvSpPr>
        <p:spPr bwMode="auto">
          <a:xfrm>
            <a:off x="1524000" y="2832100"/>
            <a:ext cx="12700" cy="2184400"/>
          </a:xfrm>
          <a:custGeom>
            <a:avLst/>
            <a:gdLst>
              <a:gd name="T0" fmla="*/ 20161250 w 8"/>
              <a:gd name="T1" fmla="*/ 0 h 1376"/>
              <a:gd name="T2" fmla="*/ 0 w 8"/>
              <a:gd name="T3" fmla="*/ 2147483647 h 1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376">
                <a:moveTo>
                  <a:pt x="8" y="0"/>
                </a:moveTo>
                <a:lnTo>
                  <a:pt x="0" y="1376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14" name="Freeform 70"/>
          <p:cNvSpPr>
            <a:spLocks/>
          </p:cNvSpPr>
          <p:nvPr/>
        </p:nvSpPr>
        <p:spPr bwMode="auto">
          <a:xfrm>
            <a:off x="1547813" y="4724400"/>
            <a:ext cx="254000" cy="342900"/>
          </a:xfrm>
          <a:custGeom>
            <a:avLst/>
            <a:gdLst>
              <a:gd name="T0" fmla="*/ 0 w 160"/>
              <a:gd name="T1" fmla="*/ 0 h 216"/>
              <a:gd name="T2" fmla="*/ 403225000 w 160"/>
              <a:gd name="T3" fmla="*/ 0 h 216"/>
              <a:gd name="T4" fmla="*/ 403225000 w 160"/>
              <a:gd name="T5" fmla="*/ 544353750 h 2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16">
                <a:moveTo>
                  <a:pt x="0" y="0"/>
                </a:moveTo>
                <a:lnTo>
                  <a:pt x="160" y="0"/>
                </a:lnTo>
                <a:lnTo>
                  <a:pt x="160" y="21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1308100" y="50101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graphicFrame>
        <p:nvGraphicFramePr>
          <p:cNvPr id="31816" name="Object 72"/>
          <p:cNvGraphicFramePr>
            <a:graphicFrameLocks noChangeAspect="1"/>
          </p:cNvGraphicFramePr>
          <p:nvPr/>
        </p:nvGraphicFramePr>
        <p:xfrm>
          <a:off x="4572000" y="3573463"/>
          <a:ext cx="14033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Формула" r:id="rId13" imgW="507780" imgH="177723" progId="Equation.3">
                  <p:embed/>
                </p:oleObj>
              </mc:Choice>
              <mc:Fallback>
                <p:oleObj name="Формула" r:id="rId13" imgW="507780" imgH="177723" progId="Equation.3">
                  <p:embed/>
                  <p:pic>
                    <p:nvPicPr>
                      <p:cNvPr id="31816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73463"/>
                        <a:ext cx="14033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17" name="Object 73"/>
          <p:cNvGraphicFramePr>
            <a:graphicFrameLocks noChangeAspect="1"/>
          </p:cNvGraphicFramePr>
          <p:nvPr/>
        </p:nvGraphicFramePr>
        <p:xfrm>
          <a:off x="4489450" y="4005263"/>
          <a:ext cx="42894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Формула" r:id="rId15" imgW="1638300" imgH="228600" progId="Equation.3">
                  <p:embed/>
                </p:oleObj>
              </mc:Choice>
              <mc:Fallback>
                <p:oleObj name="Формула" r:id="rId15" imgW="1638300" imgH="228600" progId="Equation.3">
                  <p:embed/>
                  <p:pic>
                    <p:nvPicPr>
                      <p:cNvPr id="31817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4005263"/>
                        <a:ext cx="42894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8" name="AutoShape 74"/>
          <p:cNvSpPr>
            <a:spLocks noChangeArrowheads="1"/>
          </p:cNvSpPr>
          <p:nvPr/>
        </p:nvSpPr>
        <p:spPr bwMode="auto">
          <a:xfrm>
            <a:off x="7164388" y="5229225"/>
            <a:ext cx="796925" cy="269875"/>
          </a:xfrm>
          <a:prstGeom prst="rightArrow">
            <a:avLst>
              <a:gd name="adj1" fmla="val 50000"/>
              <a:gd name="adj2" fmla="val 73824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8101013" y="4941888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ВН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6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1"/>
                  </p:tgtEl>
                </p:cond>
              </p:nextCondLst>
            </p:seq>
          </p:childTnLst>
        </p:cTn>
      </p:par>
    </p:tnLst>
    <p:bldLst>
      <p:bldP spid="31747" grpId="0" animBg="1"/>
      <p:bldP spid="31803" grpId="0"/>
      <p:bldP spid="31806" grpId="0"/>
      <p:bldP spid="31815" grpId="0"/>
      <p:bldP spid="318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195513" y="0"/>
            <a:ext cx="6769100" cy="1773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Основания трапеции равны 18 и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боковых сторон равна 6, а синус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угла между ней и одним из оснований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     . Найдите площадь трапеции. 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169883)</a:t>
            </a:r>
            <a:endParaRPr lang="ru-RU" altLang="ru-RU" sz="2400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492500" y="24209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51275" y="5013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9388" y="50133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16013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4716463" y="2492375"/>
          <a:ext cx="4090987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Формула" r:id="rId4" imgW="1358310" imgH="393529" progId="Equation.3">
                  <p:embed/>
                </p:oleObj>
              </mc:Choice>
              <mc:Fallback>
                <p:oleObj name="Формула" r:id="rId4" imgW="1358310" imgH="393529" progId="Equation.3">
                  <p:embed/>
                  <p:pic>
                    <p:nvPicPr>
                      <p:cNvPr id="1013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492375"/>
                        <a:ext cx="4090987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716338" y="1154113"/>
          <a:ext cx="209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Формула" r:id="rId6" imgW="139639" imgH="393529" progId="Equation.3">
                  <p:embed/>
                </p:oleObj>
              </mc:Choice>
              <mc:Fallback>
                <p:oleObj name="Формула" r:id="rId6" imgW="139639" imgH="393529" progId="Equation.3">
                  <p:embed/>
                  <p:pic>
                    <p:nvPicPr>
                      <p:cNvPr id="348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1154113"/>
                        <a:ext cx="2095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(5):</a:t>
            </a:r>
            <a:r>
              <a:rPr lang="ru-RU" altLang="ru-RU" sz="2400"/>
              <a:t> </a:t>
            </a: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34829" name="Freeform 14"/>
          <p:cNvSpPr>
            <a:spLocks/>
          </p:cNvSpPr>
          <p:nvPr/>
        </p:nvSpPr>
        <p:spPr bwMode="auto">
          <a:xfrm>
            <a:off x="431800" y="2844800"/>
            <a:ext cx="3759200" cy="2247900"/>
          </a:xfrm>
          <a:custGeom>
            <a:avLst/>
            <a:gdLst>
              <a:gd name="T0" fmla="*/ 0 w 2368"/>
              <a:gd name="T1" fmla="*/ 2147483647 h 1416"/>
              <a:gd name="T2" fmla="*/ 1754028750 w 2368"/>
              <a:gd name="T3" fmla="*/ 20161250 h 1416"/>
              <a:gd name="T4" fmla="*/ 2147483647 w 2368"/>
              <a:gd name="T5" fmla="*/ 0 h 1416"/>
              <a:gd name="T6" fmla="*/ 2147483647 w 2368"/>
              <a:gd name="T7" fmla="*/ 2147483647 h 1416"/>
              <a:gd name="T8" fmla="*/ 20161250 w 2368"/>
              <a:gd name="T9" fmla="*/ 2147483647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68" h="1416">
                <a:moveTo>
                  <a:pt x="0" y="1416"/>
                </a:moveTo>
                <a:lnTo>
                  <a:pt x="696" y="8"/>
                </a:lnTo>
                <a:lnTo>
                  <a:pt x="1984" y="0"/>
                </a:lnTo>
                <a:lnTo>
                  <a:pt x="2368" y="1384"/>
                </a:lnTo>
                <a:lnTo>
                  <a:pt x="8" y="140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1" name="Freeform 15"/>
          <p:cNvSpPr>
            <a:spLocks/>
          </p:cNvSpPr>
          <p:nvPr/>
        </p:nvSpPr>
        <p:spPr bwMode="auto">
          <a:xfrm>
            <a:off x="495300" y="2870200"/>
            <a:ext cx="3632200" cy="2159000"/>
          </a:xfrm>
          <a:custGeom>
            <a:avLst/>
            <a:gdLst>
              <a:gd name="T0" fmla="*/ 0 w 2288"/>
              <a:gd name="T1" fmla="*/ 2147483647 h 1360"/>
              <a:gd name="T2" fmla="*/ 1673383750 w 2288"/>
              <a:gd name="T3" fmla="*/ 20161250 h 1360"/>
              <a:gd name="T4" fmla="*/ 2147483647 w 2288"/>
              <a:gd name="T5" fmla="*/ 0 h 1360"/>
              <a:gd name="T6" fmla="*/ 2147483647 w 2288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8" h="1360">
                <a:moveTo>
                  <a:pt x="0" y="1360"/>
                </a:moveTo>
                <a:lnTo>
                  <a:pt x="664" y="8"/>
                </a:lnTo>
                <a:lnTo>
                  <a:pt x="1928" y="0"/>
                </a:lnTo>
                <a:lnTo>
                  <a:pt x="2288" y="1344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555875" y="2924175"/>
            <a:ext cx="113665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2339975" y="2420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2051050" y="5084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01395" name="Freeform 19"/>
          <p:cNvSpPr>
            <a:spLocks/>
          </p:cNvSpPr>
          <p:nvPr/>
        </p:nvSpPr>
        <p:spPr bwMode="auto">
          <a:xfrm>
            <a:off x="1536700" y="2832100"/>
            <a:ext cx="2628900" cy="2171700"/>
          </a:xfrm>
          <a:custGeom>
            <a:avLst/>
            <a:gdLst>
              <a:gd name="T0" fmla="*/ 0 w 1656"/>
              <a:gd name="T1" fmla="*/ 0 h 1368"/>
              <a:gd name="T2" fmla="*/ 2147483647 w 1656"/>
              <a:gd name="T3" fmla="*/ 2147483647 h 1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56" h="1368">
                <a:moveTo>
                  <a:pt x="0" y="0"/>
                </a:moveTo>
                <a:lnTo>
                  <a:pt x="1656" y="1368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308100" y="50101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4787900" y="4221163"/>
          <a:ext cx="28797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Формула" r:id="rId8" imgW="1129810" imgH="393529" progId="Equation.3">
                  <p:embed/>
                </p:oleObj>
              </mc:Choice>
              <mc:Fallback>
                <p:oleObj name="Формула" r:id="rId8" imgW="1129810" imgH="393529" progId="Equation.3">
                  <p:embed/>
                  <p:pic>
                    <p:nvPicPr>
                      <p:cNvPr id="10139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221163"/>
                        <a:ext cx="287972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22"/>
          <p:cNvGraphicFramePr>
            <a:graphicFrameLocks noChangeAspect="1"/>
          </p:cNvGraphicFramePr>
          <p:nvPr/>
        </p:nvGraphicFramePr>
        <p:xfrm>
          <a:off x="3995738" y="3573463"/>
          <a:ext cx="428942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Формула" r:id="rId10" imgW="1637589" imgH="393529" progId="Equation.3">
                  <p:embed/>
                </p:oleObj>
              </mc:Choice>
              <mc:Fallback>
                <p:oleObj name="Формула" r:id="rId10" imgW="1637589" imgH="393529" progId="Equation.3">
                  <p:embed/>
                  <p:pic>
                    <p:nvPicPr>
                      <p:cNvPr id="10139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73463"/>
                        <a:ext cx="428942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8350250" y="4076700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ВН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611188" y="3500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1401" name="Freeform 25" descr="Ромбики"/>
          <p:cNvSpPr>
            <a:spLocks/>
          </p:cNvSpPr>
          <p:nvPr/>
        </p:nvSpPr>
        <p:spPr bwMode="auto">
          <a:xfrm>
            <a:off x="469900" y="2882900"/>
            <a:ext cx="3644900" cy="2146300"/>
          </a:xfrm>
          <a:custGeom>
            <a:avLst/>
            <a:gdLst>
              <a:gd name="T0" fmla="*/ 0 w 2296"/>
              <a:gd name="T1" fmla="*/ 2147483647 h 1352"/>
              <a:gd name="T2" fmla="*/ 1733867500 w 2296"/>
              <a:gd name="T3" fmla="*/ 0 h 1352"/>
              <a:gd name="T4" fmla="*/ 2147483647 w 2296"/>
              <a:gd name="T5" fmla="*/ 2147483647 h 1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96" h="1352">
                <a:moveTo>
                  <a:pt x="0" y="1352"/>
                </a:moveTo>
                <a:lnTo>
                  <a:pt x="688" y="0"/>
                </a:lnTo>
                <a:lnTo>
                  <a:pt x="2296" y="1336"/>
                </a:lnTo>
              </a:path>
            </a:pathLst>
          </a:custGeom>
          <a:blipFill dpi="0" rotWithShape="0">
            <a:blip r:embed="rId1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02" name="Freeform 26"/>
          <p:cNvSpPr>
            <a:spLocks/>
          </p:cNvSpPr>
          <p:nvPr/>
        </p:nvSpPr>
        <p:spPr bwMode="auto">
          <a:xfrm>
            <a:off x="1524000" y="2832100"/>
            <a:ext cx="12700" cy="2184400"/>
          </a:xfrm>
          <a:custGeom>
            <a:avLst/>
            <a:gdLst>
              <a:gd name="T0" fmla="*/ 20161250 w 8"/>
              <a:gd name="T1" fmla="*/ 0 h 1376"/>
              <a:gd name="T2" fmla="*/ 0 w 8"/>
              <a:gd name="T3" fmla="*/ 2147483647 h 1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376">
                <a:moveTo>
                  <a:pt x="8" y="0"/>
                </a:moveTo>
                <a:lnTo>
                  <a:pt x="0" y="1376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2" name="AutoShape 27"/>
          <p:cNvSpPr>
            <a:spLocks noChangeArrowheads="1"/>
          </p:cNvSpPr>
          <p:nvPr/>
        </p:nvSpPr>
        <p:spPr bwMode="auto">
          <a:xfrm rot="8056761">
            <a:off x="825500" y="444023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404" name="AutoShape 28"/>
          <p:cNvSpPr>
            <a:spLocks/>
          </p:cNvSpPr>
          <p:nvPr/>
        </p:nvSpPr>
        <p:spPr bwMode="auto">
          <a:xfrm rot="10800000">
            <a:off x="8243888" y="393223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55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1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7"/>
                  </p:tgtEl>
                </p:cond>
              </p:nextCondLst>
            </p:seq>
          </p:childTnLst>
        </p:cTn>
      </p:par>
    </p:tnLst>
    <p:bldLst>
      <p:bldP spid="101379" grpId="0" animBg="1"/>
      <p:bldP spid="101389" grpId="0"/>
      <p:bldP spid="101392" grpId="0" animBg="1"/>
      <p:bldP spid="101396" grpId="0"/>
      <p:bldP spid="10139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195513" y="0"/>
            <a:ext cx="6769100" cy="1773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Основания трапеции равны 18 и 12,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одна из боковых сторон равна 6, а косинус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угла между ней и одним из оснований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     . Найдите площадь трапеции. 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179388" y="260350"/>
            <a:ext cx="1800225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Задание </a:t>
            </a:r>
            <a:r>
              <a:rPr lang="ru-RU" altLang="ru-RU" sz="2400" b="1" dirty="0" smtClean="0"/>
              <a:t>15</a:t>
            </a:r>
            <a:endParaRPr lang="ru-RU" altLang="ru-RU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(№ 169884)</a:t>
            </a:r>
            <a:endParaRPr lang="ru-RU" altLang="ru-RU" sz="2400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492500" y="24209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51275" y="5013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latin typeface="Times New Roman" panose="02020603050405020304" pitchFamily="18" charset="0"/>
              </a:rPr>
              <a:t>D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179388" y="50133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1116013" y="24923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4716463" y="2492375"/>
          <a:ext cx="4090987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Формула" r:id="rId4" imgW="1358310" imgH="393529" progId="Equation.3">
                  <p:embed/>
                </p:oleObj>
              </mc:Choice>
              <mc:Fallback>
                <p:oleObj name="Формула" r:id="rId4" imgW="1358310" imgH="393529" progId="Equation.3">
                  <p:embed/>
                  <p:pic>
                    <p:nvPicPr>
                      <p:cNvPr id="1003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492375"/>
                        <a:ext cx="4090987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11"/>
          <p:cNvGraphicFramePr>
            <a:graphicFrameLocks noChangeAspect="1"/>
          </p:cNvGraphicFramePr>
          <p:nvPr/>
        </p:nvGraphicFramePr>
        <p:xfrm>
          <a:off x="3563938" y="1125538"/>
          <a:ext cx="514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Формула" r:id="rId6" imgW="342751" imgH="431613" progId="Equation.3">
                  <p:embed/>
                </p:oleObj>
              </mc:Choice>
              <mc:Fallback>
                <p:oleObj name="Формула" r:id="rId6" imgW="342751" imgH="431613" progId="Equation.3">
                  <p:embed/>
                  <p:pic>
                    <p:nvPicPr>
                      <p:cNvPr id="3584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125538"/>
                        <a:ext cx="5143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91275"/>
            <a:ext cx="647700" cy="466725"/>
          </a:xfrm>
          <a:prstGeom prst="actionButtonBeginning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(5):</a:t>
            </a:r>
            <a:r>
              <a:rPr lang="ru-RU" altLang="ru-RU" sz="2400"/>
              <a:t> </a:t>
            </a:r>
          </a:p>
        </p:txBody>
      </p:sp>
      <p:sp>
        <p:nvSpPr>
          <p:cNvPr id="35852" name="Rectangle 14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6372225" y="57340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35854" name="Freeform 16"/>
          <p:cNvSpPr>
            <a:spLocks/>
          </p:cNvSpPr>
          <p:nvPr/>
        </p:nvSpPr>
        <p:spPr bwMode="auto">
          <a:xfrm>
            <a:off x="431800" y="2844800"/>
            <a:ext cx="3759200" cy="2247900"/>
          </a:xfrm>
          <a:custGeom>
            <a:avLst/>
            <a:gdLst>
              <a:gd name="T0" fmla="*/ 0 w 2368"/>
              <a:gd name="T1" fmla="*/ 2147483647 h 1416"/>
              <a:gd name="T2" fmla="*/ 1754028750 w 2368"/>
              <a:gd name="T3" fmla="*/ 20161250 h 1416"/>
              <a:gd name="T4" fmla="*/ 2147483647 w 2368"/>
              <a:gd name="T5" fmla="*/ 0 h 1416"/>
              <a:gd name="T6" fmla="*/ 2147483647 w 2368"/>
              <a:gd name="T7" fmla="*/ 2147483647 h 1416"/>
              <a:gd name="T8" fmla="*/ 20161250 w 2368"/>
              <a:gd name="T9" fmla="*/ 2147483647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68" h="1416">
                <a:moveTo>
                  <a:pt x="0" y="1416"/>
                </a:moveTo>
                <a:lnTo>
                  <a:pt x="696" y="8"/>
                </a:lnTo>
                <a:lnTo>
                  <a:pt x="1984" y="0"/>
                </a:lnTo>
                <a:lnTo>
                  <a:pt x="2368" y="1384"/>
                </a:lnTo>
                <a:lnTo>
                  <a:pt x="8" y="140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9" name="Freeform 17"/>
          <p:cNvSpPr>
            <a:spLocks/>
          </p:cNvSpPr>
          <p:nvPr/>
        </p:nvSpPr>
        <p:spPr bwMode="auto">
          <a:xfrm>
            <a:off x="495300" y="2870200"/>
            <a:ext cx="3632200" cy="2159000"/>
          </a:xfrm>
          <a:custGeom>
            <a:avLst/>
            <a:gdLst>
              <a:gd name="T0" fmla="*/ 0 w 2288"/>
              <a:gd name="T1" fmla="*/ 2147483647 h 1360"/>
              <a:gd name="T2" fmla="*/ 1673383750 w 2288"/>
              <a:gd name="T3" fmla="*/ 20161250 h 1360"/>
              <a:gd name="T4" fmla="*/ 2147483647 w 2288"/>
              <a:gd name="T5" fmla="*/ 0 h 1360"/>
              <a:gd name="T6" fmla="*/ 2147483647 w 2288"/>
              <a:gd name="T7" fmla="*/ 2147483647 h 13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8" h="1360">
                <a:moveTo>
                  <a:pt x="0" y="1360"/>
                </a:moveTo>
                <a:lnTo>
                  <a:pt x="664" y="8"/>
                </a:lnTo>
                <a:lnTo>
                  <a:pt x="1928" y="0"/>
                </a:lnTo>
                <a:lnTo>
                  <a:pt x="2288" y="1344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2555875" y="2924175"/>
            <a:ext cx="113665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2339975" y="2420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2051050" y="5084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00376" name="Freeform 24"/>
          <p:cNvSpPr>
            <a:spLocks/>
          </p:cNvSpPr>
          <p:nvPr/>
        </p:nvSpPr>
        <p:spPr bwMode="auto">
          <a:xfrm>
            <a:off x="1536700" y="2832100"/>
            <a:ext cx="2628900" cy="2171700"/>
          </a:xfrm>
          <a:custGeom>
            <a:avLst/>
            <a:gdLst>
              <a:gd name="T0" fmla="*/ 0 w 1656"/>
              <a:gd name="T1" fmla="*/ 0 h 1368"/>
              <a:gd name="T2" fmla="*/ 2147483647 w 1656"/>
              <a:gd name="T3" fmla="*/ 2147483647 h 1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56" h="1368">
                <a:moveTo>
                  <a:pt x="0" y="0"/>
                </a:moveTo>
                <a:lnTo>
                  <a:pt x="1656" y="1368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1308100" y="50101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Н</a:t>
            </a:r>
          </a:p>
        </p:txBody>
      </p:sp>
      <p:graphicFrame>
        <p:nvGraphicFramePr>
          <p:cNvPr id="100379" name="Object 27"/>
          <p:cNvGraphicFramePr>
            <a:graphicFrameLocks noChangeAspect="1"/>
          </p:cNvGraphicFramePr>
          <p:nvPr/>
        </p:nvGraphicFramePr>
        <p:xfrm>
          <a:off x="4787900" y="4652963"/>
          <a:ext cx="28797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Формула" r:id="rId9" imgW="1129810" imgH="393529" progId="Equation.3">
                  <p:embed/>
                </p:oleObj>
              </mc:Choice>
              <mc:Fallback>
                <p:oleObj name="Формула" r:id="rId9" imgW="1129810" imgH="393529" progId="Equation.3">
                  <p:embed/>
                  <p:pic>
                    <p:nvPicPr>
                      <p:cNvPr id="10037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652963"/>
                        <a:ext cx="287972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0" name="Object 28"/>
          <p:cNvGraphicFramePr>
            <a:graphicFrameLocks noChangeAspect="1"/>
          </p:cNvGraphicFramePr>
          <p:nvPr/>
        </p:nvGraphicFramePr>
        <p:xfrm>
          <a:off x="3995738" y="4005263"/>
          <a:ext cx="428942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Формула" r:id="rId11" imgW="1637589" imgH="393529" progId="Equation.3">
                  <p:embed/>
                </p:oleObj>
              </mc:Choice>
              <mc:Fallback>
                <p:oleObj name="Формула" r:id="rId11" imgW="1637589" imgH="393529" progId="Equation.3">
                  <p:embed/>
                  <p:pic>
                    <p:nvPicPr>
                      <p:cNvPr id="10038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05263"/>
                        <a:ext cx="428942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8350250" y="4508500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ВН</a:t>
            </a:r>
          </a:p>
        </p:txBody>
      </p:sp>
      <p:sp>
        <p:nvSpPr>
          <p:cNvPr id="35864" name="Text Box 32"/>
          <p:cNvSpPr txBox="1">
            <a:spLocks noChangeArrowheads="1"/>
          </p:cNvSpPr>
          <p:nvPr/>
        </p:nvSpPr>
        <p:spPr bwMode="auto">
          <a:xfrm>
            <a:off x="611188" y="3500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0385" name="Freeform 33" descr="Ромбики"/>
          <p:cNvSpPr>
            <a:spLocks/>
          </p:cNvSpPr>
          <p:nvPr/>
        </p:nvSpPr>
        <p:spPr bwMode="auto">
          <a:xfrm>
            <a:off x="469900" y="2882900"/>
            <a:ext cx="3644900" cy="2146300"/>
          </a:xfrm>
          <a:custGeom>
            <a:avLst/>
            <a:gdLst>
              <a:gd name="T0" fmla="*/ 0 w 2296"/>
              <a:gd name="T1" fmla="*/ 2147483647 h 1352"/>
              <a:gd name="T2" fmla="*/ 1733867500 w 2296"/>
              <a:gd name="T3" fmla="*/ 0 h 1352"/>
              <a:gd name="T4" fmla="*/ 2147483647 w 2296"/>
              <a:gd name="T5" fmla="*/ 2147483647 h 1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96" h="1352">
                <a:moveTo>
                  <a:pt x="0" y="1352"/>
                </a:moveTo>
                <a:lnTo>
                  <a:pt x="688" y="0"/>
                </a:lnTo>
                <a:lnTo>
                  <a:pt x="2296" y="1336"/>
                </a:lnTo>
              </a:path>
            </a:pathLst>
          </a:custGeom>
          <a:blipFill dpi="0" rotWithShape="0">
            <a:blip r:embed="rId1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86" name="Freeform 34"/>
          <p:cNvSpPr>
            <a:spLocks/>
          </p:cNvSpPr>
          <p:nvPr/>
        </p:nvSpPr>
        <p:spPr bwMode="auto">
          <a:xfrm>
            <a:off x="1524000" y="2832100"/>
            <a:ext cx="12700" cy="2184400"/>
          </a:xfrm>
          <a:custGeom>
            <a:avLst/>
            <a:gdLst>
              <a:gd name="T0" fmla="*/ 20161250 w 8"/>
              <a:gd name="T1" fmla="*/ 0 h 1376"/>
              <a:gd name="T2" fmla="*/ 0 w 8"/>
              <a:gd name="T3" fmla="*/ 2147483647 h 1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376">
                <a:moveTo>
                  <a:pt x="8" y="0"/>
                </a:moveTo>
                <a:lnTo>
                  <a:pt x="0" y="1376"/>
                </a:lnTo>
              </a:path>
            </a:pathLst>
          </a:custGeom>
          <a:noFill/>
          <a:ln w="476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7" name="AutoShape 35"/>
          <p:cNvSpPr>
            <a:spLocks noChangeArrowheads="1"/>
          </p:cNvSpPr>
          <p:nvPr/>
        </p:nvSpPr>
        <p:spPr bwMode="auto">
          <a:xfrm rot="8056761">
            <a:off x="825500" y="444023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0388" name="AutoShape 36"/>
          <p:cNvSpPr>
            <a:spLocks/>
          </p:cNvSpPr>
          <p:nvPr/>
        </p:nvSpPr>
        <p:spPr bwMode="auto">
          <a:xfrm rot="10800000">
            <a:off x="8243888" y="436403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00389" name="Object 37"/>
          <p:cNvGraphicFramePr>
            <a:graphicFrameLocks noGrp="1" noChangeAspect="1"/>
          </p:cNvGraphicFramePr>
          <p:nvPr>
            <p:ph/>
          </p:nvPr>
        </p:nvGraphicFramePr>
        <p:xfrm>
          <a:off x="4625975" y="3500438"/>
          <a:ext cx="39973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Формула" r:id="rId14" imgW="1409088" imgH="203112" progId="Equation.3">
                  <p:embed/>
                </p:oleObj>
              </mc:Choice>
              <mc:Fallback>
                <p:oleObj name="Формула" r:id="rId14" imgW="1409088" imgH="203112" progId="Equation.3">
                  <p:embed/>
                  <p:pic>
                    <p:nvPicPr>
                      <p:cNvPr id="10038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3500438"/>
                        <a:ext cx="39973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8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0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65"/>
                  </p:tgtEl>
                </p:cond>
              </p:nextCondLst>
            </p:seq>
          </p:childTnLst>
        </p:cTn>
      </p:par>
    </p:tnLst>
    <p:bldLst>
      <p:bldP spid="100355" grpId="0" animBg="1"/>
      <p:bldP spid="100367" grpId="0"/>
      <p:bldP spid="100370" grpId="0" animBg="1"/>
      <p:bldP spid="100378" grpId="0"/>
      <p:bldP spid="1003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В прямоугольном треугольнике один из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катетов равен 10, а острый угол,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прилежащий к нему, равен 30</a:t>
            </a:r>
            <a:r>
              <a:rPr lang="ru-RU" altLang="ru-RU" sz="2400" baseline="30000" dirty="0"/>
              <a:t>0</a:t>
            </a:r>
            <a:r>
              <a:rPr lang="ru-RU" altLang="ru-RU" sz="2400" dirty="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Найдите площадь треугольника.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169839)</a:t>
            </a:r>
            <a:endParaRPr lang="ru-RU" altLang="ru-RU" sz="2400" dirty="0">
              <a:solidFill>
                <a:srgbClr val="7030A0"/>
              </a:solidFill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CC99FF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5565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4416425" y="3500438"/>
          <a:ext cx="23939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4" imgW="863225" imgH="393529" progId="Equation.3">
                  <p:embed/>
                </p:oleObj>
              </mc:Choice>
              <mc:Fallback>
                <p:oleObj name="Формула" r:id="rId4" imgW="863225" imgH="393529" progId="Equation.3">
                  <p:embed/>
                  <p:pic>
                    <p:nvPicPr>
                      <p:cNvPr id="594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3500438"/>
                        <a:ext cx="23939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5003800" y="2565400"/>
          <a:ext cx="27368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6" imgW="926698" imgH="393529" progId="Equation.3">
                  <p:embed/>
                </p:oleObj>
              </mc:Choice>
              <mc:Fallback>
                <p:oleObj name="Формула" r:id="rId6" imgW="926698" imgH="393529" progId="Equation.3">
                  <p:embed/>
                  <p:pic>
                    <p:nvPicPr>
                      <p:cNvPr id="594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565400"/>
                        <a:ext cx="27368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468313" y="40767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5134" name="AutoShape 16"/>
          <p:cNvSpPr>
            <a:spLocks noChangeArrowheads="1"/>
          </p:cNvSpPr>
          <p:nvPr/>
        </p:nvSpPr>
        <p:spPr bwMode="auto">
          <a:xfrm rot="-6581656">
            <a:off x="1243013" y="2870200"/>
            <a:ext cx="293688" cy="547687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1258888" y="32845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5136" name="AutoShape 18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8304213" y="3644900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sp>
        <p:nvSpPr>
          <p:cNvPr id="5138" name="Rectangle 2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7153275" y="3932238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59415" name="Object 23"/>
          <p:cNvGraphicFramePr>
            <a:graphicFrameLocks noChangeAspect="1"/>
          </p:cNvGraphicFramePr>
          <p:nvPr/>
        </p:nvGraphicFramePr>
        <p:xfrm>
          <a:off x="3695700" y="4725988"/>
          <a:ext cx="33131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8" imgW="1155700" imgH="203200" progId="Equation.3">
                  <p:embed/>
                </p:oleObj>
              </mc:Choice>
              <mc:Fallback>
                <p:oleObj name="Формула" r:id="rId8" imgW="1155700" imgH="203200" progId="Equation.3">
                  <p:embed/>
                  <p:pic>
                    <p:nvPicPr>
                      <p:cNvPr id="594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4725988"/>
                        <a:ext cx="33131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6" name="AutoShape 24"/>
          <p:cNvSpPr>
            <a:spLocks noChangeArrowheads="1"/>
          </p:cNvSpPr>
          <p:nvPr/>
        </p:nvSpPr>
        <p:spPr bwMode="auto">
          <a:xfrm>
            <a:off x="7224713" y="4941888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8375650" y="4652963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ВС</a:t>
            </a:r>
          </a:p>
        </p:txBody>
      </p:sp>
      <p:graphicFrame>
        <p:nvGraphicFramePr>
          <p:cNvPr id="59418" name="Object 26"/>
          <p:cNvGraphicFramePr>
            <a:graphicFrameLocks noGrp="1" noChangeAspect="1"/>
          </p:cNvGraphicFramePr>
          <p:nvPr>
            <p:ph sz="half" idx="2"/>
          </p:nvPr>
        </p:nvGraphicFramePr>
        <p:xfrm>
          <a:off x="6227763" y="5661025"/>
          <a:ext cx="8112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0" imgW="406224" imgH="431613" progId="Equation.3">
                  <p:embed/>
                </p:oleObj>
              </mc:Choice>
              <mc:Fallback>
                <p:oleObj name="Формула" r:id="rId10" imgW="406224" imgH="431613" progId="Equation.3">
                  <p:embed/>
                  <p:pic>
                    <p:nvPicPr>
                      <p:cNvPr id="5941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661025"/>
                        <a:ext cx="8112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Корнеева м.с.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9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3"/>
                  </p:tgtEl>
                </p:cond>
              </p:nextCondLst>
            </p:seq>
          </p:childTnLst>
        </p:cTn>
      </p:par>
    </p:tnLst>
    <p:bldLst>
      <p:bldP spid="59395" grpId="0" animBg="1"/>
      <p:bldP spid="59401" grpId="0"/>
      <p:bldP spid="59412" grpId="0"/>
      <p:bldP spid="594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гипотенуза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равна 10, а один из острых углов равен 30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169844)</a:t>
            </a:r>
            <a:endParaRPr lang="ru-RU" altLang="ru-RU" sz="2400" dirty="0">
              <a:solidFill>
                <a:srgbClr val="7030A0"/>
              </a:solidFill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6877050" y="3573463"/>
          <a:ext cx="168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4" imgW="609336" imgH="203112" progId="Equation.3">
                  <p:embed/>
                </p:oleObj>
              </mc:Choice>
              <mc:Fallback>
                <p:oleObj name="Формула" r:id="rId4" imgW="609336" imgH="203112" progId="Equation.3">
                  <p:embed/>
                  <p:pic>
                    <p:nvPicPr>
                      <p:cNvPr id="675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573463"/>
                        <a:ext cx="168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60925" y="3573463"/>
          <a:ext cx="18002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6" imgW="622030" imgH="203112" progId="Equation.3">
                  <p:embed/>
                </p:oleObj>
              </mc:Choice>
              <mc:Fallback>
                <p:oleObj name="Формула" r:id="rId6" imgW="622030" imgH="203112" progId="Equation.3">
                  <p:embed/>
                  <p:pic>
                    <p:nvPicPr>
                      <p:cNvPr id="675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3573463"/>
                        <a:ext cx="18002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32363" y="4949825"/>
          <a:ext cx="3390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8" imgW="1205977" imgH="253890" progId="Equation.3">
                  <p:embed/>
                </p:oleObj>
              </mc:Choice>
              <mc:Fallback>
                <p:oleObj name="Формула" r:id="rId8" imgW="1205977" imgH="253890" progId="Equation.3">
                  <p:embed/>
                  <p:pic>
                    <p:nvPicPr>
                      <p:cNvPr id="675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949825"/>
                        <a:ext cx="33909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9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2725" y="2565400"/>
          <a:ext cx="28082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10" imgW="965200" imgH="393700" progId="Equation.3">
                  <p:embed/>
                </p:oleObj>
              </mc:Choice>
              <mc:Fallback>
                <p:oleObj name="Формула" r:id="rId10" imgW="965200" imgH="393700" progId="Equation.3">
                  <p:embed/>
                  <p:pic>
                    <p:nvPicPr>
                      <p:cNvPr id="675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65400"/>
                        <a:ext cx="28082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5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508625" y="4005263"/>
          <a:ext cx="202406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2" imgW="736280" imgH="393529" progId="Equation.3">
                  <p:embed/>
                </p:oleObj>
              </mc:Choice>
              <mc:Fallback>
                <p:oleObj name="Формула" r:id="rId12" imgW="736280" imgH="393529" progId="Equation.3">
                  <p:embed/>
                  <p:pic>
                    <p:nvPicPr>
                      <p:cNvPr id="676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005263"/>
                        <a:ext cx="2024063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6" name="AutoShape 22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CC99FF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611188" y="60928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6158" name="Rectangle 26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160" name="Text Box 28"/>
          <p:cNvSpPr txBox="1">
            <a:spLocks noChangeArrowheads="1"/>
          </p:cNvSpPr>
          <p:nvPr/>
        </p:nvSpPr>
        <p:spPr bwMode="auto">
          <a:xfrm>
            <a:off x="2627313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6161" name="AutoShape 29"/>
          <p:cNvSpPr>
            <a:spLocks noChangeArrowheads="1"/>
          </p:cNvSpPr>
          <p:nvPr/>
        </p:nvSpPr>
        <p:spPr bwMode="auto">
          <a:xfrm rot="-6581656">
            <a:off x="1243013" y="2870200"/>
            <a:ext cx="293688" cy="547687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62" name="Text Box 30"/>
          <p:cNvSpPr txBox="1">
            <a:spLocks noChangeArrowheads="1"/>
          </p:cNvSpPr>
          <p:nvPr/>
        </p:nvSpPr>
        <p:spPr bwMode="auto">
          <a:xfrm>
            <a:off x="1258888" y="32845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30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6163" name="AutoShape 31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64" name="Rectangle 32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7617" name="Object 33"/>
          <p:cNvGraphicFramePr>
            <a:graphicFrameLocks noChangeAspect="1"/>
          </p:cNvGraphicFramePr>
          <p:nvPr/>
        </p:nvGraphicFramePr>
        <p:xfrm>
          <a:off x="6156325" y="5661025"/>
          <a:ext cx="81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14" imgW="406224" imgH="431613" progId="Equation.3">
                  <p:embed/>
                </p:oleObj>
              </mc:Choice>
              <mc:Fallback>
                <p:oleObj name="Формула" r:id="rId14" imgW="406224" imgH="431613" progId="Equation.3">
                  <p:embed/>
                  <p:pic>
                    <p:nvPicPr>
                      <p:cNvPr id="6761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661025"/>
                        <a:ext cx="812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6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7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5"/>
                  </p:tgtEl>
                </p:cond>
              </p:nextCondLst>
            </p:seq>
          </p:childTnLst>
        </p:cTn>
      </p:par>
    </p:tnLst>
    <p:bldLst>
      <p:bldP spid="67587" grpId="0" animBg="1"/>
      <p:bldP spid="676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один из катетов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10, а угол, лежащий напротив него,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равен 45</a:t>
            </a:r>
            <a:r>
              <a:rPr lang="ru-RU" altLang="ru-RU" sz="2400" baseline="30000"/>
              <a:t>0</a:t>
            </a:r>
            <a:r>
              <a:rPr lang="ru-RU" altLang="ru-RU" sz="2400"/>
              <a:t> . Найдите </a:t>
            </a:r>
            <a:r>
              <a:rPr lang="ru-RU" altLang="ru-RU" sz="2400" b="1"/>
              <a:t>площадь</a:t>
            </a:r>
            <a:r>
              <a:rPr lang="ru-RU" altLang="ru-RU" sz="2400"/>
              <a:t> треугольника. 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169840)</a:t>
            </a:r>
            <a:endParaRPr lang="ru-RU" altLang="ru-RU" sz="2400" dirty="0">
              <a:solidFill>
                <a:srgbClr val="7030A0"/>
              </a:solidFill>
            </a:endParaRP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971550" y="1989138"/>
            <a:ext cx="3457575" cy="3455987"/>
          </a:xfrm>
          <a:prstGeom prst="rtTriangle">
            <a:avLst/>
          </a:prstGeom>
          <a:gradFill rotWithShape="1">
            <a:gsLst>
              <a:gs pos="0">
                <a:srgbClr val="99CC00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40200" y="54451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11188" y="54451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71550" y="5084763"/>
            <a:ext cx="431800" cy="347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331913" y="3722688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(2):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6804025" y="3860800"/>
          <a:ext cx="16891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4" imgW="609336" imgH="203112" progId="Equation.3">
                  <p:embed/>
                </p:oleObj>
              </mc:Choice>
              <mc:Fallback>
                <p:oleObj name="Формула" r:id="rId4" imgW="609336" imgH="203112" progId="Equation.3">
                  <p:embed/>
                  <p:pic>
                    <p:nvPicPr>
                      <p:cNvPr id="604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860800"/>
                        <a:ext cx="16891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9" name="Object 1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87900" y="3860800"/>
          <a:ext cx="18002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6" imgW="622030" imgH="203112" progId="Equation.3">
                  <p:embed/>
                </p:oleObj>
              </mc:Choice>
              <mc:Fallback>
                <p:oleObj name="Формула" r:id="rId6" imgW="622030" imgH="203112" progId="Equation.3">
                  <p:embed/>
                  <p:pic>
                    <p:nvPicPr>
                      <p:cNvPr id="604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860800"/>
                        <a:ext cx="18002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6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24525" y="5084763"/>
          <a:ext cx="1879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8" imgW="583693" imgH="177646" progId="Equation.3">
                  <p:embed/>
                </p:oleObj>
              </mc:Choice>
              <mc:Fallback>
                <p:oleObj name="Формула" r:id="rId8" imgW="583693" imgH="177646" progId="Equation.3">
                  <p:embed/>
                  <p:pic>
                    <p:nvPicPr>
                      <p:cNvPr id="604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084763"/>
                        <a:ext cx="1879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8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2725" y="2565400"/>
          <a:ext cx="28082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10" imgW="926698" imgH="393529" progId="Equation.3">
                  <p:embed/>
                </p:oleObj>
              </mc:Choice>
              <mc:Fallback>
                <p:oleObj name="Формула" r:id="rId10" imgW="926698" imgH="393529" progId="Equation.3">
                  <p:embed/>
                  <p:pic>
                    <p:nvPicPr>
                      <p:cNvPr id="604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65400"/>
                        <a:ext cx="28082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95513" y="55895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-6581656">
            <a:off x="1147762" y="2460626"/>
            <a:ext cx="250825" cy="603250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116013" y="28527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45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971550" y="1989138"/>
            <a:ext cx="3457575" cy="3455987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0451" name="Object 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92725" y="4437063"/>
          <a:ext cx="27876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12" imgW="952087" imgH="203112" progId="Equation.3">
                  <p:embed/>
                </p:oleObj>
              </mc:Choice>
              <mc:Fallback>
                <p:oleObj name="Формула" r:id="rId12" imgW="952087" imgH="203112" progId="Equation.3">
                  <p:embed/>
                  <p:pic>
                    <p:nvPicPr>
                      <p:cNvPr id="604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437063"/>
                        <a:ext cx="27876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Rectangle 38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0455" name="Object 39"/>
          <p:cNvGraphicFramePr>
            <a:graphicFrameLocks noChangeAspect="1"/>
          </p:cNvGraphicFramePr>
          <p:nvPr/>
        </p:nvGraphicFramePr>
        <p:xfrm>
          <a:off x="6156325" y="5646738"/>
          <a:ext cx="9366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Формула" r:id="rId14" imgW="190335" imgH="177646" progId="Equation.3">
                  <p:embed/>
                </p:oleObj>
              </mc:Choice>
              <mc:Fallback>
                <p:oleObj name="Формула" r:id="rId14" imgW="190335" imgH="177646" progId="Equation.3">
                  <p:embed/>
                  <p:pic>
                    <p:nvPicPr>
                      <p:cNvPr id="6045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646738"/>
                        <a:ext cx="9366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4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7"/>
                  </p:tgtEl>
                </p:cond>
              </p:nextCondLst>
            </p:seq>
          </p:childTnLst>
        </p:cTn>
      </p:par>
    </p:tnLst>
    <p:bldLst>
      <p:bldP spid="60419" grpId="0" animBg="1"/>
      <p:bldP spid="604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гипотенуза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равна 10, а один из острых углов равен 45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169846)</a:t>
            </a:r>
            <a:endParaRPr lang="ru-RU" altLang="ru-RU" sz="2400" dirty="0">
              <a:solidFill>
                <a:srgbClr val="7030A0"/>
              </a:solidFill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971550" y="1989138"/>
            <a:ext cx="3457575" cy="3455987"/>
          </a:xfrm>
          <a:prstGeom prst="rtTriangle">
            <a:avLst/>
          </a:prstGeom>
          <a:gradFill rotWithShape="1">
            <a:gsLst>
              <a:gs pos="0">
                <a:srgbClr val="99CC00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40200" y="54451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1188" y="54451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1550" y="5084763"/>
            <a:ext cx="431800" cy="347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331913" y="3722688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7119938" y="3573463"/>
          <a:ext cx="168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Формула" r:id="rId4" imgW="609336" imgH="203112" progId="Equation.3">
                  <p:embed/>
                </p:oleObj>
              </mc:Choice>
              <mc:Fallback>
                <p:oleObj name="Формула" r:id="rId4" imgW="609336" imgH="203112" progId="Equation.3">
                  <p:embed/>
                  <p:pic>
                    <p:nvPicPr>
                      <p:cNvPr id="69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8" y="3573463"/>
                        <a:ext cx="168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103813" y="3573463"/>
          <a:ext cx="18002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Формула" r:id="rId6" imgW="622030" imgH="203112" progId="Equation.3">
                  <p:embed/>
                </p:oleObj>
              </mc:Choice>
              <mc:Fallback>
                <p:oleObj name="Формула" r:id="rId6" imgW="622030" imgH="203112" progId="Equation.3">
                  <p:embed/>
                  <p:pic>
                    <p:nvPicPr>
                      <p:cNvPr id="696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3573463"/>
                        <a:ext cx="18002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264400" y="4149725"/>
          <a:ext cx="1879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8" imgW="583693" imgH="177646" progId="Equation.3">
                  <p:embed/>
                </p:oleObj>
              </mc:Choice>
              <mc:Fallback>
                <p:oleObj name="Формула" r:id="rId8" imgW="583693" imgH="177646" progId="Equation.3">
                  <p:embed/>
                  <p:pic>
                    <p:nvPicPr>
                      <p:cNvPr id="696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4149725"/>
                        <a:ext cx="1879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51500" y="2492375"/>
          <a:ext cx="22336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10" imgW="736280" imgH="393529" progId="Equation.3">
                  <p:embed/>
                </p:oleObj>
              </mc:Choice>
              <mc:Fallback>
                <p:oleObj name="Формула" r:id="rId10" imgW="736280" imgH="393529" progId="Equation.3">
                  <p:embed/>
                  <p:pic>
                    <p:nvPicPr>
                      <p:cNvPr id="696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492375"/>
                        <a:ext cx="2233613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2700338" y="32845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 rot="-6581656">
            <a:off x="1147762" y="2460626"/>
            <a:ext cx="250825" cy="603250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1116013" y="28527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45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8210" name="AutoShape 19"/>
          <p:cNvSpPr>
            <a:spLocks noChangeArrowheads="1"/>
          </p:cNvSpPr>
          <p:nvPr/>
        </p:nvSpPr>
        <p:spPr bwMode="auto">
          <a:xfrm>
            <a:off x="971550" y="1989138"/>
            <a:ext cx="3457575" cy="3455987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9652" name="Object 2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51288" y="4149725"/>
          <a:ext cx="29527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12" imgW="952087" imgH="203112" progId="Equation.3">
                  <p:embed/>
                </p:oleObj>
              </mc:Choice>
              <mc:Fallback>
                <p:oleObj name="Формула" r:id="rId12" imgW="952087" imgH="203112" progId="Equation.3">
                  <p:embed/>
                  <p:pic>
                    <p:nvPicPr>
                      <p:cNvPr id="6965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4149725"/>
                        <a:ext cx="29527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2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6300788" y="5661025"/>
          <a:ext cx="9366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14" imgW="202936" imgH="177569" progId="Equation.3">
                  <p:embed/>
                </p:oleObj>
              </mc:Choice>
              <mc:Fallback>
                <p:oleObj name="Формула" r:id="rId14" imgW="202936" imgH="177569" progId="Equation.3">
                  <p:embed/>
                  <p:pic>
                    <p:nvPicPr>
                      <p:cNvPr id="6965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661025"/>
                        <a:ext cx="93662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5" name="Object 23"/>
          <p:cNvGraphicFramePr>
            <a:graphicFrameLocks noChangeAspect="1"/>
          </p:cNvGraphicFramePr>
          <p:nvPr/>
        </p:nvGraphicFramePr>
        <p:xfrm>
          <a:off x="4527550" y="4797425"/>
          <a:ext cx="23304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16" imgW="812447" imgH="203112" progId="Equation.3">
                  <p:embed/>
                </p:oleObj>
              </mc:Choice>
              <mc:Fallback>
                <p:oleObj name="Формула" r:id="rId16" imgW="812447" imgH="203112" progId="Equation.3">
                  <p:embed/>
                  <p:pic>
                    <p:nvPicPr>
                      <p:cNvPr id="6965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797425"/>
                        <a:ext cx="23304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6" name="AutoShape 24"/>
          <p:cNvSpPr>
            <a:spLocks noChangeArrowheads="1"/>
          </p:cNvSpPr>
          <p:nvPr/>
        </p:nvSpPr>
        <p:spPr bwMode="auto">
          <a:xfrm>
            <a:off x="6975475" y="5013325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8056563" y="4797425"/>
            <a:ext cx="92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АС</a:t>
            </a:r>
            <a:r>
              <a:rPr lang="ru-RU" altLang="ru-RU" sz="3600" i="1" baseline="30000">
                <a:latin typeface="Times New Roman" panose="02020603050405020304" pitchFamily="18" charset="0"/>
              </a:rPr>
              <a:t>2</a:t>
            </a:r>
            <a:endParaRPr lang="ru-RU" altLang="ru-RU" sz="3600" i="1">
              <a:latin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96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9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2"/>
                  </p:tgtEl>
                </p:cond>
              </p:nextCondLst>
            </p:seq>
          </p:childTnLst>
        </p:cTn>
      </p:par>
    </p:tnLst>
    <p:bldLst>
      <p:bldP spid="69635" grpId="0" animBg="1"/>
      <p:bldP spid="69641" grpId="0"/>
      <p:bldP spid="696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один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из катетов равен 10, а угол,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лежащий напротив, равен 60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169842)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(3):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7885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30775" y="4870450"/>
          <a:ext cx="3390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4" imgW="1205977" imgH="253890" progId="Equation.3">
                  <p:embed/>
                </p:oleObj>
              </mc:Choice>
              <mc:Fallback>
                <p:oleObj name="Формула" r:id="rId4" imgW="1205977" imgH="253890" progId="Equation.3">
                  <p:embed/>
                  <p:pic>
                    <p:nvPicPr>
                      <p:cNvPr id="78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4870450"/>
                        <a:ext cx="33909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19700" y="2565400"/>
          <a:ext cx="28082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6" imgW="965200" imgH="393700" progId="Equation.3">
                  <p:embed/>
                </p:oleObj>
              </mc:Choice>
              <mc:Fallback>
                <p:oleObj name="Формула" r:id="rId6" imgW="965200" imgH="393700" progId="Equation.3">
                  <p:embed/>
                  <p:pic>
                    <p:nvPicPr>
                      <p:cNvPr id="788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65400"/>
                        <a:ext cx="28082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FFCC00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539750" y="60213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539750" y="42211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9230" name="AutoShape 18"/>
          <p:cNvSpPr>
            <a:spLocks noChangeArrowheads="1"/>
          </p:cNvSpPr>
          <p:nvPr/>
        </p:nvSpPr>
        <p:spPr bwMode="auto">
          <a:xfrm rot="1819457">
            <a:off x="3340100" y="551338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2843213" y="537368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9232" name="AutoShape 20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3" name="Rectangle 2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8870" name="Object 22"/>
          <p:cNvGraphicFramePr>
            <a:graphicFrameLocks noChangeAspect="1"/>
          </p:cNvGraphicFramePr>
          <p:nvPr/>
        </p:nvGraphicFramePr>
        <p:xfrm>
          <a:off x="5940425" y="5661025"/>
          <a:ext cx="1439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8" imgW="381000" imgH="228600" progId="Equation.3">
                  <p:embed/>
                </p:oleObj>
              </mc:Choice>
              <mc:Fallback>
                <p:oleObj name="Формула" r:id="rId8" imgW="381000" imgH="228600" progId="Equation.3">
                  <p:embed/>
                  <p:pic>
                    <p:nvPicPr>
                      <p:cNvPr id="788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661025"/>
                        <a:ext cx="14398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75" name="Object 27"/>
          <p:cNvGraphicFramePr>
            <a:graphicFrameLocks noChangeAspect="1"/>
          </p:cNvGraphicFramePr>
          <p:nvPr/>
        </p:nvGraphicFramePr>
        <p:xfrm>
          <a:off x="4356100" y="3717925"/>
          <a:ext cx="239395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Формула" r:id="rId10" imgW="863225" imgH="393529" progId="Equation.3">
                  <p:embed/>
                </p:oleObj>
              </mc:Choice>
              <mc:Fallback>
                <p:oleObj name="Формула" r:id="rId10" imgW="863225" imgH="393529" progId="Equation.3">
                  <p:embed/>
                  <p:pic>
                    <p:nvPicPr>
                      <p:cNvPr id="788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717925"/>
                        <a:ext cx="239395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8243888" y="386238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sp>
        <p:nvSpPr>
          <p:cNvPr id="78877" name="AutoShape 29"/>
          <p:cNvSpPr>
            <a:spLocks noChangeArrowheads="1"/>
          </p:cNvSpPr>
          <p:nvPr/>
        </p:nvSpPr>
        <p:spPr bwMode="auto">
          <a:xfrm>
            <a:off x="7092950" y="4149725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8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2"/>
                  </p:tgtEl>
                </p:cond>
              </p:nextCondLst>
            </p:seq>
          </p:childTnLst>
        </p:cTn>
      </p:par>
    </p:tnLst>
    <p:bldLst>
      <p:bldP spid="78851" grpId="0" animBg="1"/>
      <p:bldP spid="78864" grpId="0"/>
      <p:bldP spid="788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 прямоугольном треугольнике один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из катетов равен 10, а острый угол,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прилежащий к нему, равен 60</a:t>
            </a:r>
            <a:r>
              <a:rPr lang="ru-RU" altLang="ru-RU" sz="2400" baseline="30000"/>
              <a:t>0</a:t>
            </a:r>
            <a:r>
              <a:rPr lang="ru-RU" altLang="ru-RU" sz="2400"/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Найдите площадь треугольника. 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79388" y="260350"/>
            <a:ext cx="1871662" cy="1512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Задание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15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</a:rPr>
              <a:t>(№ 169843)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716463" y="1989138"/>
            <a:ext cx="3960812" cy="5746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Подсказка (4):</a:t>
            </a:r>
            <a:r>
              <a:rPr lang="ru-RU" altLang="ru-RU" sz="2400"/>
              <a:t> </a:t>
            </a:r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7165975" y="3573463"/>
          <a:ext cx="168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4" imgW="609336" imgH="203112" progId="Equation.3">
                  <p:embed/>
                </p:oleObj>
              </mc:Choice>
              <mc:Fallback>
                <p:oleObj name="Формула" r:id="rId4" imgW="609336" imgH="203112" progId="Equation.3">
                  <p:embed/>
                  <p:pic>
                    <p:nvPicPr>
                      <p:cNvPr id="778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5" y="3573463"/>
                        <a:ext cx="168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213225" y="3573463"/>
          <a:ext cx="17668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6" imgW="609336" imgH="203112" progId="Equation.3">
                  <p:embed/>
                </p:oleObj>
              </mc:Choice>
              <mc:Fallback>
                <p:oleObj name="Формула" r:id="rId6" imgW="609336" imgH="203112" progId="Equation.3">
                  <p:embed/>
                  <p:pic>
                    <p:nvPicPr>
                      <p:cNvPr id="77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3573463"/>
                        <a:ext cx="176688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32363" y="4949825"/>
          <a:ext cx="3390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8" imgW="1205977" imgH="253890" progId="Equation.3">
                  <p:embed/>
                </p:oleObj>
              </mc:Choice>
              <mc:Fallback>
                <p:oleObj name="Формула" r:id="rId8" imgW="1205977" imgH="253890" progId="Equation.3">
                  <p:embed/>
                  <p:pic>
                    <p:nvPicPr>
                      <p:cNvPr id="778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949825"/>
                        <a:ext cx="33909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76825" y="2565400"/>
          <a:ext cx="28082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10" imgW="965200" imgH="393700" progId="Equation.3">
                  <p:embed/>
                </p:oleObj>
              </mc:Choice>
              <mc:Fallback>
                <p:oleObj name="Формула" r:id="rId10" imgW="965200" imgH="393700" progId="Equation.3">
                  <p:embed/>
                  <p:pic>
                    <p:nvPicPr>
                      <p:cNvPr id="778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565400"/>
                        <a:ext cx="28082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357688" y="4005263"/>
          <a:ext cx="2024062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12" imgW="736280" imgH="393529" progId="Equation.3">
                  <p:embed/>
                </p:oleObj>
              </mc:Choice>
              <mc:Fallback>
                <p:oleObj name="Формула" r:id="rId12" imgW="736280" imgH="393529" progId="Equation.3">
                  <p:embed/>
                  <p:pic>
                    <p:nvPicPr>
                      <p:cNvPr id="77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4005263"/>
                        <a:ext cx="2024062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5" name="AutoShape 11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gradFill rotWithShape="1">
            <a:gsLst>
              <a:gs pos="0">
                <a:srgbClr val="FFCC00">
                  <a:alpha val="99001"/>
                </a:srgbClr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611188" y="1916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924300" y="6165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539750" y="60213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1042988" y="5734050"/>
            <a:ext cx="431800" cy="411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403350" y="4365625"/>
            <a:ext cx="1136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S-</a:t>
            </a:r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2124075" y="61658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10</a:t>
            </a:r>
          </a:p>
        </p:txBody>
      </p:sp>
      <p:sp>
        <p:nvSpPr>
          <p:cNvPr id="10257" name="AutoShape 18"/>
          <p:cNvSpPr>
            <a:spLocks noChangeArrowheads="1"/>
          </p:cNvSpPr>
          <p:nvPr/>
        </p:nvSpPr>
        <p:spPr bwMode="auto">
          <a:xfrm rot="1819457">
            <a:off x="3340100" y="5513388"/>
            <a:ext cx="293688" cy="576262"/>
          </a:xfrm>
          <a:prstGeom prst="moon">
            <a:avLst>
              <a:gd name="adj" fmla="val 3512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2843213" y="537368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60</a:t>
            </a:r>
            <a:r>
              <a:rPr lang="ru-RU" altLang="ru-RU" sz="2400" b="1" baseline="30000"/>
              <a:t>0</a:t>
            </a:r>
            <a:endParaRPr lang="ru-RU" altLang="ru-RU" sz="2400" b="1"/>
          </a:p>
        </p:txBody>
      </p:sp>
      <p:sp>
        <p:nvSpPr>
          <p:cNvPr id="10259" name="AutoShape 20"/>
          <p:cNvSpPr>
            <a:spLocks noChangeArrowheads="1"/>
          </p:cNvSpPr>
          <p:nvPr/>
        </p:nvSpPr>
        <p:spPr bwMode="auto">
          <a:xfrm>
            <a:off x="1042988" y="2133600"/>
            <a:ext cx="3097212" cy="40322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60" name="Rectangle 21"/>
          <p:cNvSpPr>
            <a:spLocks noChangeArrowheads="1"/>
          </p:cNvSpPr>
          <p:nvPr/>
        </p:nvSpPr>
        <p:spPr bwMode="auto">
          <a:xfrm>
            <a:off x="5292725" y="5661025"/>
            <a:ext cx="2808288" cy="865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5940425" y="5661025"/>
          <a:ext cx="1439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Формула" r:id="rId14" imgW="381000" imgH="228600" progId="Equation.3">
                  <p:embed/>
                </p:oleObj>
              </mc:Choice>
              <mc:Fallback>
                <p:oleObj name="Формула" r:id="rId14" imgW="381000" imgH="228600" progId="Equation.3">
                  <p:embed/>
                  <p:pic>
                    <p:nvPicPr>
                      <p:cNvPr id="778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661025"/>
                        <a:ext cx="14398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7" name="AutoShape 23"/>
          <p:cNvSpPr>
            <a:spLocks noChangeArrowheads="1"/>
          </p:cNvSpPr>
          <p:nvPr/>
        </p:nvSpPr>
        <p:spPr bwMode="auto">
          <a:xfrm>
            <a:off x="6157913" y="3789363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7848" name="AutoShape 24"/>
          <p:cNvSpPr>
            <a:spLocks noChangeArrowheads="1"/>
          </p:cNvSpPr>
          <p:nvPr/>
        </p:nvSpPr>
        <p:spPr bwMode="auto">
          <a:xfrm>
            <a:off x="6445250" y="4437063"/>
            <a:ext cx="976313" cy="215900"/>
          </a:xfrm>
          <a:prstGeom prst="rightArrow">
            <a:avLst>
              <a:gd name="adj1" fmla="val 50000"/>
              <a:gd name="adj2" fmla="val 11305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7524750" y="4149725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i="1">
                <a:latin typeface="Times New Roman" panose="02020603050405020304" pitchFamily="18" charset="0"/>
              </a:rPr>
              <a:t>АВ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Корнеева м.с.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25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7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28"/>
                  </p:tgtEl>
                </p:cond>
              </p:nextCondLst>
            </p:seq>
          </p:childTnLst>
        </p:cTn>
      </p:par>
    </p:tnLst>
    <p:bldLst>
      <p:bldP spid="77827" grpId="0" animBg="1"/>
      <p:bldP spid="77840" grpId="0"/>
      <p:bldP spid="77849" grpId="0"/>
    </p:bldLst>
  </p:timing>
</p:sld>
</file>

<file path=ppt/theme/theme1.xml><?xml version="1.0" encoding="utf-8"?>
<a:theme xmlns:a="http://schemas.openxmlformats.org/drawingml/2006/main" name="MSC_MS_RU_RU_Ed_4_Accessories_2007v_Russia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MSC_MS_RU_RU_Ed_4_Accessories_2007v_Russia(2)</Template>
  <TotalTime>274</TotalTime>
  <Words>2325</Words>
  <Application>Microsoft Office PowerPoint</Application>
  <PresentationFormat>Экран (4:3)</PresentationFormat>
  <Paragraphs>564</Paragraphs>
  <Slides>34</Slides>
  <Notes>32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MSC_MS_RU_RU_Ed_4_Accessories_2007v_Russia(2)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Шкалы и  координаты</dc:title>
  <dc:subject>Шаблон оформления</dc:subject>
  <dc:creator>Nekrasova</dc:creator>
  <dc:description>Шаблон оформления
Корпорация Майкрософт</dc:description>
  <cp:lastModifiedBy>Пользователь</cp:lastModifiedBy>
  <cp:revision>19</cp:revision>
  <dcterms:created xsi:type="dcterms:W3CDTF">2013-05-14T07:07:33Z</dcterms:created>
  <dcterms:modified xsi:type="dcterms:W3CDTF">2023-04-16T10:28:02Z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